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e3cwU1mPSeWAEZR+IzttTTxPA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5817cb9c72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15817cb9c7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5817cb9c72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15817cb9c7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ad1cb75b5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g15ad1cb75b5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5ad1cb75b5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15ad1cb75b5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5ad1cb75b5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15ad1cb75b5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ad1cb75b5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15ad1cb75b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a:spLocks noGrp="1"/>
          </p:cNvSpPr>
          <p:nvPr>
            <p:ph type="pic" idx="2"/>
          </p:nvPr>
        </p:nvSpPr>
        <p:spPr>
          <a:xfrm>
            <a:off x="5183188" y="987425"/>
            <a:ext cx="6172200" cy="4873625"/>
          </a:xfrm>
          <a:prstGeom prst="rect">
            <a:avLst/>
          </a:prstGeom>
          <a:noFill/>
          <a:ln>
            <a:noFill/>
          </a:ln>
        </p:spPr>
      </p:sp>
      <p:sp>
        <p:nvSpPr>
          <p:cNvPr id="57" name="Google Shape;57;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hyperlink" Target="https://www.bing.com/images/search?q=blood+bank+management+system&amp;form=HDRSC2&amp;first=1&amp;tsc=ImageHoverTitle" TargetMode="External"/><Relationship Id="rId3" Type="http://schemas.openxmlformats.org/officeDocument/2006/relationships/hyperlink" Target="https://www.indianredcross.org/ircs/index.php" TargetMode="External"/><Relationship Id="rId7" Type="http://schemas.openxmlformats.org/officeDocument/2006/relationships/hyperlink" Target="https://indianredcross.org/ircs/northzon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youtube.com" TargetMode="External"/><Relationship Id="rId5" Type="http://schemas.openxmlformats.org/officeDocument/2006/relationships/hyperlink" Target="https://www.geeksforgeeks.org/" TargetMode="External"/><Relationship Id="rId4" Type="http://schemas.openxmlformats.org/officeDocument/2006/relationships/hyperlink" Target="https://indianredcross.org/ircs/aboutu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p:nvPr/>
        </p:nvSpPr>
        <p:spPr>
          <a:xfrm>
            <a:off x="567650" y="-168025"/>
            <a:ext cx="10819800" cy="20334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lnSpc>
                <a:spcPct val="90000"/>
              </a:lnSpc>
              <a:spcBef>
                <a:spcPts val="0"/>
              </a:spcBef>
              <a:spcAft>
                <a:spcPts val="0"/>
              </a:spcAft>
              <a:buClr>
                <a:srgbClr val="000000"/>
              </a:buClr>
              <a:buSzPts val="4400"/>
              <a:buFont typeface="Arial"/>
              <a:buNone/>
            </a:pPr>
            <a:r>
              <a:rPr lang="en-US" sz="4400" b="1" i="0" u="none" strike="noStrike" cap="none">
                <a:solidFill>
                  <a:schemeClr val="dk1"/>
                </a:solidFill>
                <a:latin typeface="Times New Roman"/>
                <a:ea typeface="Times New Roman"/>
                <a:cs typeface="Times New Roman"/>
                <a:sym typeface="Times New Roman"/>
              </a:rPr>
              <a:t>Blood Bank Management System</a:t>
            </a:r>
            <a:endParaRPr sz="44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Arial"/>
              <a:ea typeface="Arial"/>
              <a:cs typeface="Arial"/>
              <a:sym typeface="Arial"/>
            </a:endParaRPr>
          </a:p>
        </p:txBody>
      </p:sp>
      <p:sp>
        <p:nvSpPr>
          <p:cNvPr id="78" name="Google Shape;78;p1"/>
          <p:cNvSpPr txBox="1"/>
          <p:nvPr/>
        </p:nvSpPr>
        <p:spPr>
          <a:xfrm>
            <a:off x="4434600" y="4240024"/>
            <a:ext cx="3322800" cy="1900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Presenter</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18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000000"/>
              </a:buClr>
              <a:buSzPts val="1600"/>
              <a:buFont typeface="Arial"/>
              <a:buNone/>
            </a:pPr>
            <a:r>
              <a:rPr lang="en-US" sz="1600" b="0" i="0" u="none" strike="noStrike" cap="none" dirty="0">
                <a:solidFill>
                  <a:schemeClr val="dk1"/>
                </a:solidFill>
                <a:latin typeface="Times New Roman"/>
                <a:ea typeface="Times New Roman"/>
                <a:cs typeface="Times New Roman"/>
                <a:sym typeface="Times New Roman"/>
              </a:rPr>
              <a:t>Bhanu </a:t>
            </a:r>
            <a:r>
              <a:rPr lang="en-US" sz="1600" b="0" i="0" u="none" strike="noStrike" cap="none" dirty="0" err="1">
                <a:solidFill>
                  <a:schemeClr val="dk1"/>
                </a:solidFill>
                <a:latin typeface="Times New Roman"/>
                <a:ea typeface="Times New Roman"/>
                <a:cs typeface="Times New Roman"/>
                <a:sym typeface="Times New Roman"/>
              </a:rPr>
              <a:t>Partap</a:t>
            </a:r>
            <a:r>
              <a:rPr lang="en-US" sz="1600" b="0" i="0" u="none" strike="noStrike" cap="none" dirty="0">
                <a:solidFill>
                  <a:schemeClr val="dk1"/>
                </a:solidFill>
                <a:latin typeface="Times New Roman"/>
                <a:ea typeface="Times New Roman"/>
                <a:cs typeface="Times New Roman"/>
                <a:sym typeface="Times New Roman"/>
              </a:rPr>
              <a:t> Singh Manhas</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2020A1R070</a:t>
            </a: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90000"/>
              </a:lnSpc>
              <a:spcBef>
                <a:spcPts val="1000"/>
              </a:spcBef>
              <a:spcAft>
                <a:spcPts val="0"/>
              </a:spcAft>
              <a:buClr>
                <a:schemeClr val="dk1"/>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CSE</a:t>
            </a:r>
            <a:endParaRPr sz="1800" b="0" i="0" u="none" strike="noStrike" cap="none" dirty="0">
              <a:solidFill>
                <a:schemeClr val="dk1"/>
              </a:solidFill>
              <a:latin typeface="Times New Roman"/>
              <a:ea typeface="Times New Roman"/>
              <a:cs typeface="Times New Roman"/>
              <a:sym typeface="Times New Roman"/>
            </a:endParaRPr>
          </a:p>
        </p:txBody>
      </p:sp>
      <p:sp>
        <p:nvSpPr>
          <p:cNvPr id="79" name="Google Shape;79;p1"/>
          <p:cNvSpPr txBox="1"/>
          <p:nvPr/>
        </p:nvSpPr>
        <p:spPr>
          <a:xfrm>
            <a:off x="8153400" y="3714752"/>
            <a:ext cx="4038600" cy="1495866"/>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36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0" name="Google Shape;80;p1"/>
          <p:cNvSpPr txBox="1"/>
          <p:nvPr/>
        </p:nvSpPr>
        <p:spPr>
          <a:xfrm>
            <a:off x="1808871" y="5943601"/>
            <a:ext cx="8839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DEPARTMENT OF COMPUTER SCIENCE AND ENGINEERING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MIET(Autonomous), JAMMU</a:t>
            </a:r>
            <a:endParaRPr sz="1600" b="1" i="0" u="none" strike="noStrike" cap="none">
              <a:solidFill>
                <a:schemeClr val="dk1"/>
              </a:solidFill>
              <a:latin typeface="Times New Roman"/>
              <a:ea typeface="Times New Roman"/>
              <a:cs typeface="Times New Roman"/>
              <a:sym typeface="Times New Roman"/>
            </a:endParaRPr>
          </a:p>
        </p:txBody>
      </p:sp>
      <p:sp>
        <p:nvSpPr>
          <p:cNvPr id="81" name="Google Shape;81;p1"/>
          <p:cNvSpPr txBox="1"/>
          <p:nvPr/>
        </p:nvSpPr>
        <p:spPr>
          <a:xfrm>
            <a:off x="2418471" y="1865382"/>
            <a:ext cx="7620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2060"/>
                </a:solidFill>
                <a:latin typeface="Times New Roman"/>
                <a:ea typeface="Times New Roman"/>
                <a:cs typeface="Times New Roman"/>
                <a:sym typeface="Times New Roman"/>
              </a:rPr>
              <a:t>A Web Application Project using Django </a:t>
            </a:r>
            <a:endParaRPr sz="1400" b="0" i="0" u="none" strike="noStrike" cap="none">
              <a:solidFill>
                <a:srgbClr val="000000"/>
              </a:solidFill>
              <a:latin typeface="Arial"/>
              <a:ea typeface="Arial"/>
              <a:cs typeface="Arial"/>
              <a:sym typeface="Arial"/>
            </a:endParaRPr>
          </a:p>
        </p:txBody>
      </p:sp>
      <p:pic>
        <p:nvPicPr>
          <p:cNvPr id="82" name="Google Shape;82;p1" descr="https://lh4.googleusercontent.com/ZKYbnYgfHu_V-sRm525LWasYe90coY8yVI-sqXyC5QETb30_E_GdSRPh_iJtz5xtVkZhZt3NOxJyfJM5tYPAZHQ0t1NeYwGMjbehRKir7-E8ZM9-BHNOdsEa5H5zxd8fmLQ13SjYhkKqhDVv"/>
          <p:cNvPicPr preferRelativeResize="0"/>
          <p:nvPr/>
        </p:nvPicPr>
        <p:blipFill rotWithShape="1">
          <a:blip r:embed="rId3">
            <a:alphaModFix/>
          </a:blip>
          <a:srcRect/>
          <a:stretch/>
        </p:blipFill>
        <p:spPr>
          <a:xfrm>
            <a:off x="4310050" y="2571744"/>
            <a:ext cx="3625477" cy="14287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80E1F7-D566-8248-CA90-C572660C7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Google Shape;165;p11">
            <a:extLst>
              <a:ext uri="{FF2B5EF4-FFF2-40B4-BE49-F238E27FC236}">
                <a16:creationId xmlns:a16="http://schemas.microsoft.com/office/drawing/2014/main" id="{6250B12E-A8C9-0AEF-3421-74207094AB02}"/>
              </a:ext>
            </a:extLst>
          </p:cNvPr>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fld id="{00000000-1234-1234-1234-123412341234}" type="slidenum">
              <a:rPr lang="en-US" smtClean="0"/>
              <a:pPr/>
              <a:t>10</a:t>
            </a:fld>
            <a:endParaRPr lang="en-US"/>
          </a:p>
        </p:txBody>
      </p:sp>
      <p:sp>
        <p:nvSpPr>
          <p:cNvPr id="6" name="Google Shape;166;p11">
            <a:extLst>
              <a:ext uri="{FF2B5EF4-FFF2-40B4-BE49-F238E27FC236}">
                <a16:creationId xmlns:a16="http://schemas.microsoft.com/office/drawing/2014/main" id="{266F654B-ED9A-F959-AA23-156A219DAA9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7" name="Google Shape;167;p11">
            <a:extLst>
              <a:ext uri="{FF2B5EF4-FFF2-40B4-BE49-F238E27FC236}">
                <a16:creationId xmlns:a16="http://schemas.microsoft.com/office/drawing/2014/main" id="{9CB6E26E-395F-290D-21B4-8E1424EFBF43}"/>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Blood Bank Management</a:t>
            </a:r>
            <a:endParaRPr/>
          </a:p>
        </p:txBody>
      </p:sp>
      <p:sp>
        <p:nvSpPr>
          <p:cNvPr id="8" name="Google Shape;133;p7">
            <a:extLst>
              <a:ext uri="{FF2B5EF4-FFF2-40B4-BE49-F238E27FC236}">
                <a16:creationId xmlns:a16="http://schemas.microsoft.com/office/drawing/2014/main" id="{6A758689-B4DB-5FE6-73D0-2B738C358576}"/>
              </a:ext>
            </a:extLst>
          </p:cNvPr>
          <p:cNvSpPr txBox="1">
            <a:spLocks/>
          </p:cNvSpPr>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r>
              <a:rPr lang="en-US"/>
              <a:t>13/09/2022</a:t>
            </a:r>
            <a:endParaRPr lang="en-US" dirty="0"/>
          </a:p>
        </p:txBody>
      </p:sp>
      <p:sp>
        <p:nvSpPr>
          <p:cNvPr id="9" name="Google Shape;134;p7">
            <a:extLst>
              <a:ext uri="{FF2B5EF4-FFF2-40B4-BE49-F238E27FC236}">
                <a16:creationId xmlns:a16="http://schemas.microsoft.com/office/drawing/2014/main" id="{BF834FF8-182B-702B-47D7-234B70AA874C}"/>
              </a:ext>
            </a:extLst>
          </p:cNvPr>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a:ea typeface="Times New Roman"/>
                <a:cs typeface="Times New Roman"/>
                <a:sym typeface="Times New Roman"/>
              </a:defRPr>
            </a:lvl9pPr>
          </a:lstStyle>
          <a:p>
            <a:fld id="{00000000-1234-1234-1234-123412341234}" type="slidenum">
              <a:rPr lang="en-US" smtClean="0"/>
              <a:pPr/>
              <a:t>10</a:t>
            </a:fld>
            <a:endParaRPr lang="en-US"/>
          </a:p>
        </p:txBody>
      </p:sp>
      <p:sp>
        <p:nvSpPr>
          <p:cNvPr id="10" name="Google Shape;135;p7">
            <a:extLst>
              <a:ext uri="{FF2B5EF4-FFF2-40B4-BE49-F238E27FC236}">
                <a16:creationId xmlns:a16="http://schemas.microsoft.com/office/drawing/2014/main" id="{8E5CDC4C-7DA0-F040-1DDC-69FBF44D2C35}"/>
              </a:ext>
            </a:extLst>
          </p:cNvPr>
          <p:cNvSpPr txBox="1">
            <a:spLocks/>
          </p:cNvSpPr>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r>
              <a:rPr lang="en-US"/>
              <a:t>Blood Bank Management</a:t>
            </a:r>
          </a:p>
        </p:txBody>
      </p:sp>
      <p:sp>
        <p:nvSpPr>
          <p:cNvPr id="11" name="Rounded Rectangle 7">
            <a:extLst>
              <a:ext uri="{FF2B5EF4-FFF2-40B4-BE49-F238E27FC236}">
                <a16:creationId xmlns:a16="http://schemas.microsoft.com/office/drawing/2014/main" id="{E9651EBC-A83D-2DCB-80F0-C9A2EABD9CE4}"/>
              </a:ext>
            </a:extLst>
          </p:cNvPr>
          <p:cNvSpPr/>
          <p:nvPr/>
        </p:nvSpPr>
        <p:spPr>
          <a:xfrm rot="18860819">
            <a:off x="2084759" y="9201782"/>
            <a:ext cx="2201167" cy="218852"/>
          </a:xfrm>
          <a:prstGeom prst="roundRect">
            <a:avLst>
              <a:gd name="adj" fmla="val 50000"/>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
            <a:extLst>
              <a:ext uri="{FF2B5EF4-FFF2-40B4-BE49-F238E27FC236}">
                <a16:creationId xmlns:a16="http://schemas.microsoft.com/office/drawing/2014/main" id="{EC281B80-B9B0-32D5-2960-0903D0A404C7}"/>
              </a:ext>
            </a:extLst>
          </p:cNvPr>
          <p:cNvSpPr/>
          <p:nvPr/>
        </p:nvSpPr>
        <p:spPr>
          <a:xfrm rot="18860819">
            <a:off x="-550970" y="8679270"/>
            <a:ext cx="2567423" cy="170237"/>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0">
            <a:extLst>
              <a:ext uri="{FF2B5EF4-FFF2-40B4-BE49-F238E27FC236}">
                <a16:creationId xmlns:a16="http://schemas.microsoft.com/office/drawing/2014/main" id="{AE2F7FF2-02F4-459D-9A98-551ED2BA6302}"/>
              </a:ext>
            </a:extLst>
          </p:cNvPr>
          <p:cNvSpPr/>
          <p:nvPr/>
        </p:nvSpPr>
        <p:spPr>
          <a:xfrm rot="18860819">
            <a:off x="-2234835" y="11373227"/>
            <a:ext cx="2571210" cy="137287"/>
          </a:xfrm>
          <a:prstGeom prst="roundRect">
            <a:avLst>
              <a:gd name="adj" fmla="val 50000"/>
            </a:avLst>
          </a:prstGeom>
          <a:gradFill>
            <a:gsLst>
              <a:gs pos="0">
                <a:srgbClr val="FFFF00"/>
              </a:gs>
              <a:gs pos="100000">
                <a:srgbClr val="F4633C"/>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1">
            <a:extLst>
              <a:ext uri="{FF2B5EF4-FFF2-40B4-BE49-F238E27FC236}">
                <a16:creationId xmlns:a16="http://schemas.microsoft.com/office/drawing/2014/main" id="{FBF9E71A-FCF7-55A0-E79D-DFFB3A6D0DA4}"/>
              </a:ext>
            </a:extLst>
          </p:cNvPr>
          <p:cNvSpPr/>
          <p:nvPr/>
        </p:nvSpPr>
        <p:spPr>
          <a:xfrm rot="2581762">
            <a:off x="13135227" y="-4332610"/>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2">
            <a:extLst>
              <a:ext uri="{FF2B5EF4-FFF2-40B4-BE49-F238E27FC236}">
                <a16:creationId xmlns:a16="http://schemas.microsoft.com/office/drawing/2014/main" id="{98684B7E-4111-75F4-C93A-73AAFF38214B}"/>
              </a:ext>
            </a:extLst>
          </p:cNvPr>
          <p:cNvSpPr/>
          <p:nvPr/>
        </p:nvSpPr>
        <p:spPr>
          <a:xfrm rot="2581762">
            <a:off x="12266282" y="-2625698"/>
            <a:ext cx="507359" cy="1424233"/>
          </a:xfrm>
          <a:prstGeom prst="roundRect">
            <a:avLst>
              <a:gd name="adj" fmla="val 46228"/>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3">
            <a:extLst>
              <a:ext uri="{FF2B5EF4-FFF2-40B4-BE49-F238E27FC236}">
                <a16:creationId xmlns:a16="http://schemas.microsoft.com/office/drawing/2014/main" id="{E41523E3-5628-375A-3E28-B11CCA64F55E}"/>
              </a:ext>
            </a:extLst>
          </p:cNvPr>
          <p:cNvSpPr/>
          <p:nvPr/>
        </p:nvSpPr>
        <p:spPr>
          <a:xfrm rot="18860819">
            <a:off x="9196048" y="-1794114"/>
            <a:ext cx="2368845" cy="401294"/>
          </a:xfrm>
          <a:prstGeom prst="roundRect">
            <a:avLst>
              <a:gd name="adj" fmla="val 50000"/>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5">
            <a:extLst>
              <a:ext uri="{FF2B5EF4-FFF2-40B4-BE49-F238E27FC236}">
                <a16:creationId xmlns:a16="http://schemas.microsoft.com/office/drawing/2014/main" id="{256CC6B3-DDF4-76E3-7239-B54450B56D5A}"/>
              </a:ext>
            </a:extLst>
          </p:cNvPr>
          <p:cNvSpPr/>
          <p:nvPr/>
        </p:nvSpPr>
        <p:spPr>
          <a:xfrm rot="18860819">
            <a:off x="-4052781" y="8031383"/>
            <a:ext cx="2368845" cy="401294"/>
          </a:xfrm>
          <a:prstGeom prst="roundRect">
            <a:avLst>
              <a:gd name="adj" fmla="val 50000"/>
            </a:avLst>
          </a:prstGeom>
          <a:gradFill>
            <a:gsLst>
              <a:gs pos="0">
                <a:srgbClr val="6600FF"/>
              </a:gs>
              <a:gs pos="100000">
                <a:srgbClr val="0070C0"/>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6">
            <a:extLst>
              <a:ext uri="{FF2B5EF4-FFF2-40B4-BE49-F238E27FC236}">
                <a16:creationId xmlns:a16="http://schemas.microsoft.com/office/drawing/2014/main" id="{44F7CBAA-A636-43FB-DC96-E1ACF7FC2764}"/>
              </a:ext>
            </a:extLst>
          </p:cNvPr>
          <p:cNvSpPr/>
          <p:nvPr/>
        </p:nvSpPr>
        <p:spPr>
          <a:xfrm rot="2581762">
            <a:off x="7629264" y="-1550244"/>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7">
            <a:extLst>
              <a:ext uri="{FF2B5EF4-FFF2-40B4-BE49-F238E27FC236}">
                <a16:creationId xmlns:a16="http://schemas.microsoft.com/office/drawing/2014/main" id="{18DEC8D9-BEDD-5EC8-86CF-AFC0D3F8401F}"/>
              </a:ext>
            </a:extLst>
          </p:cNvPr>
          <p:cNvSpPr/>
          <p:nvPr/>
        </p:nvSpPr>
        <p:spPr>
          <a:xfrm rot="18860819">
            <a:off x="-1972573" y="7698960"/>
            <a:ext cx="1762487" cy="397419"/>
          </a:xfrm>
          <a:prstGeom prst="roundRect">
            <a:avLst>
              <a:gd name="adj" fmla="val 50000"/>
            </a:avLst>
          </a:prstGeom>
          <a:gradFill>
            <a:gsLst>
              <a:gs pos="0">
                <a:srgbClr val="FFFF00"/>
              </a:gs>
              <a:gs pos="100000">
                <a:srgbClr val="F4633C"/>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ounded Rectangle 5">
            <a:extLst>
              <a:ext uri="{FF2B5EF4-FFF2-40B4-BE49-F238E27FC236}">
                <a16:creationId xmlns:a16="http://schemas.microsoft.com/office/drawing/2014/main" id="{5485D508-63E8-8F48-B53F-62D7CE1CB013}"/>
              </a:ext>
            </a:extLst>
          </p:cNvPr>
          <p:cNvSpPr/>
          <p:nvPr/>
        </p:nvSpPr>
        <p:spPr>
          <a:xfrm>
            <a:off x="2859827" y="1920125"/>
            <a:ext cx="6450648" cy="2794000"/>
          </a:xfrm>
          <a:prstGeom prst="roundRect">
            <a:avLst/>
          </a:prstGeom>
          <a:gradFill flip="none" rotWithShape="1">
            <a:gsLst>
              <a:gs pos="0">
                <a:schemeClr val="accent3">
                  <a:alpha val="85000"/>
                  <a:lumMod val="0"/>
                  <a:lumOff val="10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241300" dist="381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utoShape 2" descr="Our Hanging Airplane Silhouette is printed on black cardboard and includes  removable tape for hanging. … | Airplane silhouette, Silhouette tattoos,  Cardboard cutout">
            <a:extLst>
              <a:ext uri="{FF2B5EF4-FFF2-40B4-BE49-F238E27FC236}">
                <a16:creationId xmlns:a16="http://schemas.microsoft.com/office/drawing/2014/main" id="{7DB79B56-2FBE-921E-7CCC-169D08E44291}"/>
              </a:ext>
            </a:extLst>
          </p:cNvPr>
          <p:cNvSpPr>
            <a:spLocks noChangeAspect="1" noChangeArrowheads="1"/>
          </p:cNvSpPr>
          <p:nvPr/>
        </p:nvSpPr>
        <p:spPr bwMode="auto">
          <a:xfrm>
            <a:off x="1567652" y="665339"/>
            <a:ext cx="5330825" cy="53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Rounded Rectangle 6">
            <a:extLst>
              <a:ext uri="{FF2B5EF4-FFF2-40B4-BE49-F238E27FC236}">
                <a16:creationId xmlns:a16="http://schemas.microsoft.com/office/drawing/2014/main" id="{B9E335D2-36B7-38FD-2FEA-93A5DC95F157}"/>
              </a:ext>
            </a:extLst>
          </p:cNvPr>
          <p:cNvSpPr/>
          <p:nvPr/>
        </p:nvSpPr>
        <p:spPr>
          <a:xfrm rot="2581762">
            <a:off x="2647678" y="7870247"/>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ounded Rectangle 14">
            <a:extLst>
              <a:ext uri="{FF2B5EF4-FFF2-40B4-BE49-F238E27FC236}">
                <a16:creationId xmlns:a16="http://schemas.microsoft.com/office/drawing/2014/main" id="{DF234626-E733-C749-965C-8CD015925584}"/>
              </a:ext>
            </a:extLst>
          </p:cNvPr>
          <p:cNvSpPr/>
          <p:nvPr/>
        </p:nvSpPr>
        <p:spPr>
          <a:xfrm rot="18860819">
            <a:off x="5826769" y="-1390335"/>
            <a:ext cx="3119575" cy="185797"/>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18">
            <a:extLst>
              <a:ext uri="{FF2B5EF4-FFF2-40B4-BE49-F238E27FC236}">
                <a16:creationId xmlns:a16="http://schemas.microsoft.com/office/drawing/2014/main" id="{F72BEAA5-4885-E085-81A3-B6D91EE04E2C}"/>
              </a:ext>
            </a:extLst>
          </p:cNvPr>
          <p:cNvSpPr/>
          <p:nvPr/>
        </p:nvSpPr>
        <p:spPr>
          <a:xfrm rot="18860819">
            <a:off x="11923323" y="-4721273"/>
            <a:ext cx="2201167" cy="175064"/>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3C25A59-E314-F068-3A8E-35E63ACD5AA2}"/>
              </a:ext>
            </a:extLst>
          </p:cNvPr>
          <p:cNvSpPr/>
          <p:nvPr/>
        </p:nvSpPr>
        <p:spPr>
          <a:xfrm>
            <a:off x="1989707" y="1684654"/>
            <a:ext cx="492848" cy="448684"/>
          </a:xfrm>
          <a:prstGeom prst="ellipse">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91D26295-F081-5B3C-1EE3-1BC105202F1C}"/>
              </a:ext>
            </a:extLst>
          </p:cNvPr>
          <p:cNvSpPr/>
          <p:nvPr/>
        </p:nvSpPr>
        <p:spPr>
          <a:xfrm>
            <a:off x="4091763" y="861819"/>
            <a:ext cx="282604" cy="338168"/>
          </a:xfrm>
          <a:prstGeom prst="ellipse">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40F70B4-FE51-8315-227C-8DAD37FC2F27}"/>
              </a:ext>
            </a:extLst>
          </p:cNvPr>
          <p:cNvSpPr/>
          <p:nvPr/>
        </p:nvSpPr>
        <p:spPr>
          <a:xfrm>
            <a:off x="6085151" y="741321"/>
            <a:ext cx="440234" cy="412295"/>
          </a:xfrm>
          <a:prstGeom prst="ellipse">
            <a:avLst/>
          </a:prstGeom>
          <a:gradFill>
            <a:gsLst>
              <a:gs pos="0">
                <a:srgbClr val="FFFF00"/>
              </a:gs>
              <a:gs pos="100000">
                <a:srgbClr val="F4633C"/>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01572982-EB9C-3D1E-79FF-C57AFD8F7C1C}"/>
              </a:ext>
            </a:extLst>
          </p:cNvPr>
          <p:cNvSpPr/>
          <p:nvPr/>
        </p:nvSpPr>
        <p:spPr>
          <a:xfrm>
            <a:off x="8022854" y="1710054"/>
            <a:ext cx="452684" cy="443797"/>
          </a:xfrm>
          <a:prstGeom prst="ellipse">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0A485862-6F09-BEF4-6778-D9C80BFBFDBA}"/>
              </a:ext>
            </a:extLst>
          </p:cNvPr>
          <p:cNvSpPr/>
          <p:nvPr/>
        </p:nvSpPr>
        <p:spPr>
          <a:xfrm>
            <a:off x="5134964" y="4388160"/>
            <a:ext cx="455986" cy="495559"/>
          </a:xfrm>
          <a:prstGeom prst="ellipse">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8E816A05-6577-26E0-C5E9-7EACB9998E59}"/>
              </a:ext>
            </a:extLst>
          </p:cNvPr>
          <p:cNvSpPr/>
          <p:nvPr/>
        </p:nvSpPr>
        <p:spPr>
          <a:xfrm>
            <a:off x="8806540" y="3988506"/>
            <a:ext cx="274648" cy="261179"/>
          </a:xfrm>
          <a:prstGeom prst="ellipse">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B99FECE8-5D95-4A5B-FDC8-57EF9F1FD342}"/>
              </a:ext>
            </a:extLst>
          </p:cNvPr>
          <p:cNvSpPr/>
          <p:nvPr/>
        </p:nvSpPr>
        <p:spPr>
          <a:xfrm>
            <a:off x="1993261" y="4232342"/>
            <a:ext cx="344518" cy="403598"/>
          </a:xfrm>
          <a:prstGeom prst="ellipse">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F674F9C2-4C0E-7AA3-4F09-4FBB4FB6F1EB}"/>
              </a:ext>
            </a:extLst>
          </p:cNvPr>
          <p:cNvSpPr/>
          <p:nvPr/>
        </p:nvSpPr>
        <p:spPr>
          <a:xfrm>
            <a:off x="4706472" y="5638402"/>
            <a:ext cx="271928" cy="273961"/>
          </a:xfrm>
          <a:prstGeom prst="ellipse">
            <a:avLst/>
          </a:prstGeom>
          <a:gradFill>
            <a:gsLst>
              <a:gs pos="0">
                <a:srgbClr val="FFFF00"/>
              </a:gs>
              <a:gs pos="100000">
                <a:srgbClr val="F4633C"/>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AD215F0-0393-6E66-E775-50E4D50BB516}"/>
              </a:ext>
            </a:extLst>
          </p:cNvPr>
          <p:cNvSpPr/>
          <p:nvPr/>
        </p:nvSpPr>
        <p:spPr>
          <a:xfrm>
            <a:off x="7457248" y="5638402"/>
            <a:ext cx="440234" cy="412295"/>
          </a:xfrm>
          <a:prstGeom prst="ellipse">
            <a:avLst/>
          </a:prstGeom>
          <a:gradFill>
            <a:gsLst>
              <a:gs pos="0">
                <a:srgbClr val="FFFF00"/>
              </a:gs>
              <a:gs pos="100000">
                <a:srgbClr val="F4633C"/>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A9A7A06F-BDE1-C35C-82CF-2974C967839E}"/>
              </a:ext>
            </a:extLst>
          </p:cNvPr>
          <p:cNvSpPr txBox="1"/>
          <p:nvPr/>
        </p:nvSpPr>
        <p:spPr>
          <a:xfrm>
            <a:off x="2229987" y="2687146"/>
            <a:ext cx="7347636" cy="1015663"/>
          </a:xfrm>
          <a:prstGeom prst="rect">
            <a:avLst/>
          </a:prstGeom>
          <a:noFill/>
        </p:spPr>
        <p:txBody>
          <a:bodyPr wrap="square" rtlCol="0">
            <a:spAutoFit/>
          </a:bodyPr>
          <a:lstStyle/>
          <a:p>
            <a:pPr algn="ctr"/>
            <a:r>
              <a:rPr lang="en-IN" sz="6000" b="1" dirty="0">
                <a:solidFill>
                  <a:schemeClr val="tx1"/>
                </a:solidFill>
                <a:latin typeface="Times New Roman" panose="02020603050405020304" pitchFamily="18" charset="0"/>
                <a:cs typeface="Times New Roman" panose="02020603050405020304" pitchFamily="18" charset="0"/>
              </a:rPr>
              <a:t>WORKFLOW</a:t>
            </a:r>
          </a:p>
        </p:txBody>
      </p:sp>
    </p:spTree>
    <p:extLst>
      <p:ext uri="{BB962C8B-B14F-4D97-AF65-F5344CB8AC3E}">
        <p14:creationId xmlns:p14="http://schemas.microsoft.com/office/powerpoint/2010/main" val="230340381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grpId="0" nodeType="clickEffect" p14:presetBounceEnd="60000">
                                      <p:stCondLst>
                                        <p:cond delay="0"/>
                                      </p:stCondLst>
                                      <p:childTnLst>
                                        <p:animMotion origin="layout" path="M -3.54167E-6 -1.48148E-6 L 0.49688 -0.88611 " pathEditMode="relative" rAng="0" ptsTypes="AA" p14:bounceEnd="60000">
                                          <p:cBhvr>
                                            <p:cTn id="6" dur="1500" fill="hold"/>
                                            <p:tgtEl>
                                              <p:spTgt spid="17"/>
                                            </p:tgtEl>
                                            <p:attrNameLst>
                                              <p:attrName>ppt_x</p:attrName>
                                              <p:attrName>ppt_y</p:attrName>
                                            </p:attrNameLst>
                                          </p:cBhvr>
                                          <p:rCtr x="24844" y="-44306"/>
                                        </p:animMotion>
                                      </p:childTnLst>
                                    </p:cTn>
                                  </p:par>
                                  <p:par>
                                    <p:cTn id="7" presetID="42" presetClass="path" presetSubtype="0" accel="50000" fill="hold" grpId="0" nodeType="withEffect" p14:presetBounceEnd="45000">
                                      <p:stCondLst>
                                        <p:cond delay="0"/>
                                      </p:stCondLst>
                                      <p:childTnLst>
                                        <p:animMotion origin="layout" path="M 8.33333E-7 3.7037E-7 L -0.28099 0.51042 " pathEditMode="relative" rAng="0" ptsTypes="AA" p14:bounceEnd="45000">
                                          <p:cBhvr>
                                            <p:cTn id="8" dur="1000" fill="hold"/>
                                            <p:tgtEl>
                                              <p:spTgt spid="23"/>
                                            </p:tgtEl>
                                            <p:attrNameLst>
                                              <p:attrName>ppt_x</p:attrName>
                                              <p:attrName>ppt_y</p:attrName>
                                            </p:attrNameLst>
                                          </p:cBhvr>
                                          <p:rCtr x="-14049" y="25509"/>
                                        </p:animMotion>
                                      </p:childTnLst>
                                    </p:cTn>
                                  </p:par>
                                  <p:par>
                                    <p:cTn id="9" presetID="42" presetClass="path" presetSubtype="0" accel="50000" fill="hold" grpId="0" nodeType="withEffect" p14:presetBounceEnd="72000">
                                      <p:stCondLst>
                                        <p:cond delay="0"/>
                                      </p:stCondLst>
                                      <p:childTnLst>
                                        <p:animMotion origin="layout" path="M -0.52709 0.91713 L 0.50586 -0.87199 " pathEditMode="relative" rAng="0" ptsTypes="AA" p14:bounceEnd="72000">
                                          <p:cBhvr>
                                            <p:cTn id="10" dur="1250" fill="hold"/>
                                            <p:tgtEl>
                                              <p:spTgt spid="19"/>
                                            </p:tgtEl>
                                            <p:attrNameLst>
                                              <p:attrName>ppt_x</p:attrName>
                                              <p:attrName>ppt_y</p:attrName>
                                            </p:attrNameLst>
                                          </p:cBhvr>
                                          <p:rCtr x="51654" y="-89468"/>
                                        </p:animMotion>
                                      </p:childTnLst>
                                    </p:cTn>
                                  </p:par>
                                  <p:par>
                                    <p:cTn id="11" presetID="42" presetClass="path" presetSubtype="0" accel="50000" fill="hold" grpId="0" nodeType="withEffect" p14:presetBounceEnd="72000">
                                      <p:stCondLst>
                                        <p:cond delay="0"/>
                                      </p:stCondLst>
                                      <p:childTnLst>
                                        <p:animMotion origin="layout" path="M 0.23399 -0.37431 L -0.41028 0.78958 " pathEditMode="relative" rAng="0" ptsTypes="AA" p14:bounceEnd="72000">
                                          <p:cBhvr>
                                            <p:cTn id="12" dur="1250" fill="hold"/>
                                            <p:tgtEl>
                                              <p:spTgt spid="18"/>
                                            </p:tgtEl>
                                            <p:attrNameLst>
                                              <p:attrName>ppt_x</p:attrName>
                                              <p:attrName>ppt_y</p:attrName>
                                            </p:attrNameLst>
                                          </p:cBhvr>
                                          <p:rCtr x="-32214" y="58194"/>
                                        </p:animMotion>
                                      </p:childTnLst>
                                    </p:cTn>
                                  </p:par>
                                  <p:par>
                                    <p:cTn id="13" presetID="42" presetClass="path" presetSubtype="0" accel="50000" fill="hold" grpId="0" nodeType="withEffect" p14:presetBounceEnd="72000">
                                      <p:stCondLst>
                                        <p:cond delay="0"/>
                                      </p:stCondLst>
                                      <p:childTnLst>
                                        <p:animMotion origin="layout" path="M -1.0224 1.78564 L -0.48711 0.86736 " pathEditMode="relative" rAng="0" ptsTypes="AA" p14:bounceEnd="72000">
                                          <p:cBhvr>
                                            <p:cTn id="14" dur="1250" fill="hold"/>
                                            <p:tgtEl>
                                              <p:spTgt spid="24"/>
                                            </p:tgtEl>
                                            <p:attrNameLst>
                                              <p:attrName>ppt_x</p:attrName>
                                              <p:attrName>ppt_y</p:attrName>
                                            </p:attrNameLst>
                                          </p:cBhvr>
                                          <p:rCtr x="26758" y="-45926"/>
                                        </p:animMotion>
                                      </p:childTnLst>
                                    </p:cTn>
                                  </p:par>
                                  <p:par>
                                    <p:cTn id="15" presetID="64" presetClass="path" presetSubtype="0" accel="50000" fill="hold" grpId="0" nodeType="withEffect" p14:presetBounceEnd="72000">
                                      <p:stCondLst>
                                        <p:cond delay="0"/>
                                      </p:stCondLst>
                                      <p:childTnLst>
                                        <p:animMotion origin="layout" path="M 0.4987 -0.86134 L -0.54179 0.92593 " pathEditMode="relative" rAng="0" ptsTypes="AA" p14:bounceEnd="72000">
                                          <p:cBhvr>
                                            <p:cTn id="16" dur="1250" fill="hold"/>
                                            <p:tgtEl>
                                              <p:spTgt spid="16"/>
                                            </p:tgtEl>
                                            <p:attrNameLst>
                                              <p:attrName>ppt_x</p:attrName>
                                              <p:attrName>ppt_y</p:attrName>
                                            </p:attrNameLst>
                                          </p:cBhvr>
                                          <p:rCtr x="-52031" y="89375"/>
                                        </p:animMotion>
                                      </p:childTnLst>
                                    </p:cTn>
                                  </p:par>
                                  <p:par>
                                    <p:cTn id="17" presetID="42" presetClass="path" presetSubtype="0" accel="50000" fill="hold" grpId="0" nodeType="withEffect" p14:presetBounceEnd="45000">
                                      <p:stCondLst>
                                        <p:cond delay="0"/>
                                      </p:stCondLst>
                                      <p:childTnLst>
                                        <p:animMotion origin="layout" path="M -0.31263 0.57754 L 0.31744 -0.60185 " pathEditMode="relative" rAng="0" ptsTypes="AA" p14:bounceEnd="45000">
                                          <p:cBhvr>
                                            <p:cTn id="18" dur="1000" fill="hold"/>
                                            <p:tgtEl>
                                              <p:spTgt spid="12"/>
                                            </p:tgtEl>
                                            <p:attrNameLst>
                                              <p:attrName>ppt_x</p:attrName>
                                              <p:attrName>ppt_y</p:attrName>
                                            </p:attrNameLst>
                                          </p:cBhvr>
                                          <p:rCtr x="31497" y="-58981"/>
                                        </p:animMotion>
                                      </p:childTnLst>
                                    </p:cTn>
                                  </p:par>
                                  <p:par>
                                    <p:cTn id="19" presetID="42" presetClass="path" presetSubtype="0" accel="50000" fill="hold" grpId="0" nodeType="withEffect" p14:presetBounceEnd="45000">
                                      <p:stCondLst>
                                        <p:cond delay="0"/>
                                      </p:stCondLst>
                                      <p:childTnLst>
                                        <p:animMotion origin="layout" path="M -0.24401 0.35 L -0.47513 0.77709 " pathEditMode="relative" rAng="0" ptsTypes="AA" p14:bounceEnd="45000">
                                          <p:cBhvr>
                                            <p:cTn id="20" dur="1250" fill="hold"/>
                                            <p:tgtEl>
                                              <p:spTgt spid="14"/>
                                            </p:tgtEl>
                                            <p:attrNameLst>
                                              <p:attrName>ppt_x</p:attrName>
                                              <p:attrName>ppt_y</p:attrName>
                                            </p:attrNameLst>
                                          </p:cBhvr>
                                          <p:rCtr x="-11563" y="21343"/>
                                        </p:animMotion>
                                      </p:childTnLst>
                                    </p:cTn>
                                  </p:par>
                                  <p:par>
                                    <p:cTn id="21" presetID="64" presetClass="path" presetSubtype="0" accel="50000" fill="hold" grpId="0" nodeType="withEffect" p14:presetBounceEnd="72000">
                                      <p:stCondLst>
                                        <p:cond delay="0"/>
                                      </p:stCondLst>
                                      <p:childTnLst>
                                        <p:animMotion origin="layout" path="M -0.43568 0.72037 L 0.56849 -0.95625 " pathEditMode="relative" rAng="0" ptsTypes="AA" p14:bounceEnd="72000">
                                          <p:cBhvr>
                                            <p:cTn id="22" dur="1250" fill="hold"/>
                                            <p:tgtEl>
                                              <p:spTgt spid="13"/>
                                            </p:tgtEl>
                                            <p:attrNameLst>
                                              <p:attrName>ppt_x</p:attrName>
                                              <p:attrName>ppt_y</p:attrName>
                                            </p:attrNameLst>
                                          </p:cBhvr>
                                          <p:rCtr x="50208" y="-83843"/>
                                        </p:animMotion>
                                      </p:childTnLst>
                                    </p:cTn>
                                  </p:par>
                                  <p:par>
                                    <p:cTn id="23" presetID="42" presetClass="path" presetSubtype="0" accel="50000" fill="hold" grpId="0" nodeType="withEffect" p14:presetBounceEnd="72000">
                                      <p:stCondLst>
                                        <p:cond delay="0"/>
                                      </p:stCondLst>
                                      <p:childTnLst>
                                        <p:animMotion origin="layout" path="M 0.05821 0.01667 L -0.28281 0.66204 " pathEditMode="relative" rAng="0" ptsTypes="AA" p14:bounceEnd="72000">
                                          <p:cBhvr>
                                            <p:cTn id="24" dur="1250" fill="hold"/>
                                            <p:tgtEl>
                                              <p:spTgt spid="15"/>
                                            </p:tgtEl>
                                            <p:attrNameLst>
                                              <p:attrName>ppt_x</p:attrName>
                                              <p:attrName>ppt_y</p:attrName>
                                            </p:attrNameLst>
                                          </p:cBhvr>
                                          <p:rCtr x="-17057" y="32269"/>
                                        </p:animMotion>
                                      </p:childTnLst>
                                    </p:cTn>
                                  </p:par>
                                  <p:par>
                                    <p:cTn id="25" presetID="42" presetClass="path" presetSubtype="0" accel="50000" fill="hold" grpId="0" nodeType="withEffect" p14:presetBounceEnd="72000">
                                      <p:stCondLst>
                                        <p:cond delay="0"/>
                                      </p:stCondLst>
                                      <p:childTnLst>
                                        <p:animMotion origin="layout" path="M -0.39401 0.56759 L 0.37409 -0.67014 " pathEditMode="relative" rAng="0" ptsTypes="AA" p14:bounceEnd="72000">
                                          <p:cBhvr>
                                            <p:cTn id="26" dur="1250" fill="hold"/>
                                            <p:tgtEl>
                                              <p:spTgt spid="11"/>
                                            </p:tgtEl>
                                            <p:attrNameLst>
                                              <p:attrName>ppt_x</p:attrName>
                                              <p:attrName>ppt_y</p:attrName>
                                            </p:attrNameLst>
                                          </p:cBhvr>
                                          <p:rCtr x="38398" y="-61898"/>
                                        </p:animMotion>
                                      </p:childTnLst>
                                    </p:cTn>
                                  </p:par>
                                  <p:par>
                                    <p:cTn id="27" presetID="64" presetClass="path" presetSubtype="0" accel="50000" fill="hold" grpId="0" nodeType="withEffect" p14:presetBounceEnd="72000">
                                      <p:stCondLst>
                                        <p:cond delay="0"/>
                                      </p:stCondLst>
                                      <p:childTnLst>
                                        <p:animMotion origin="layout" path="M -0.29141 0.48356 L 0.30052 -0.49514 " pathEditMode="relative" rAng="0" ptsTypes="AA" p14:bounceEnd="72000">
                                          <p:cBhvr>
                                            <p:cTn id="28" dur="1250" fill="hold"/>
                                            <p:tgtEl>
                                              <p:spTgt spid="22"/>
                                            </p:tgtEl>
                                            <p:attrNameLst>
                                              <p:attrName>ppt_x</p:attrName>
                                              <p:attrName>ppt_y</p:attrName>
                                            </p:attrNameLst>
                                          </p:cBhvr>
                                          <p:rCtr x="29596" y="-48935"/>
                                        </p:animMotion>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Effect transition="in" filter="fade">
                                          <p:cBhvr>
                                            <p:cTn id="78" dur="500"/>
                                            <p:tgtEl>
                                              <p:spTgt spid="20"/>
                                            </p:tgtEl>
                                          </p:cBhvr>
                                        </p:animEffect>
                                      </p:childTnLst>
                                    </p:cTn>
                                  </p:par>
                                  <p:par>
                                    <p:cTn id="79" presetID="53" presetClass="entr" presetSubtype="16" fill="hold" nodeType="withEffect">
                                      <p:stCondLst>
                                        <p:cond delay="500"/>
                                      </p:stCondLst>
                                      <p:childTnLst>
                                        <p:set>
                                          <p:cBhvr>
                                            <p:cTn id="80" dur="1" fill="hold">
                                              <p:stCondLst>
                                                <p:cond delay="0"/>
                                              </p:stCondLst>
                                            </p:cTn>
                                            <p:tgtEl>
                                              <p:spTgt spid="34">
                                                <p:txEl>
                                                  <p:pRg st="0" end="0"/>
                                                </p:txEl>
                                              </p:spTgt>
                                            </p:tgtEl>
                                            <p:attrNameLst>
                                              <p:attrName>style.visibility</p:attrName>
                                            </p:attrNameLst>
                                          </p:cBhvr>
                                          <p:to>
                                            <p:strVal val="visible"/>
                                          </p:to>
                                        </p:set>
                                        <p:anim calcmode="lin" valueType="num">
                                          <p:cBhvr>
                                            <p:cTn id="8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grpId="0" nodeType="clickEffect">
                                      <p:stCondLst>
                                        <p:cond delay="0"/>
                                      </p:stCondLst>
                                      <p:childTnLst>
                                        <p:animMotion origin="layout" path="M -3.54167E-6 -1.48148E-6 L 0.49688 -0.88611 " pathEditMode="relative" rAng="0" ptsTypes="AA">
                                          <p:cBhvr>
                                            <p:cTn id="6" dur="1500" fill="hold"/>
                                            <p:tgtEl>
                                              <p:spTgt spid="17"/>
                                            </p:tgtEl>
                                            <p:attrNameLst>
                                              <p:attrName>ppt_x</p:attrName>
                                              <p:attrName>ppt_y</p:attrName>
                                            </p:attrNameLst>
                                          </p:cBhvr>
                                          <p:rCtr x="24844" y="-44306"/>
                                        </p:animMotion>
                                      </p:childTnLst>
                                    </p:cTn>
                                  </p:par>
                                  <p:par>
                                    <p:cTn id="7" presetID="42" presetClass="path" presetSubtype="0" accel="50000" fill="hold" grpId="0" nodeType="withEffect">
                                      <p:stCondLst>
                                        <p:cond delay="0"/>
                                      </p:stCondLst>
                                      <p:childTnLst>
                                        <p:animMotion origin="layout" path="M 8.33333E-7 3.7037E-7 L -0.28099 0.51042 " pathEditMode="relative" rAng="0" ptsTypes="AA">
                                          <p:cBhvr>
                                            <p:cTn id="8" dur="1000" fill="hold"/>
                                            <p:tgtEl>
                                              <p:spTgt spid="23"/>
                                            </p:tgtEl>
                                            <p:attrNameLst>
                                              <p:attrName>ppt_x</p:attrName>
                                              <p:attrName>ppt_y</p:attrName>
                                            </p:attrNameLst>
                                          </p:cBhvr>
                                          <p:rCtr x="-14049" y="25509"/>
                                        </p:animMotion>
                                      </p:childTnLst>
                                    </p:cTn>
                                  </p:par>
                                  <p:par>
                                    <p:cTn id="9" presetID="42" presetClass="path" presetSubtype="0" accel="50000" fill="hold" grpId="0" nodeType="withEffect">
                                      <p:stCondLst>
                                        <p:cond delay="0"/>
                                      </p:stCondLst>
                                      <p:childTnLst>
                                        <p:animMotion origin="layout" path="M -0.52709 0.91713 L 0.50586 -0.87199 " pathEditMode="relative" rAng="0" ptsTypes="AA">
                                          <p:cBhvr>
                                            <p:cTn id="10" dur="1250" fill="hold"/>
                                            <p:tgtEl>
                                              <p:spTgt spid="19"/>
                                            </p:tgtEl>
                                            <p:attrNameLst>
                                              <p:attrName>ppt_x</p:attrName>
                                              <p:attrName>ppt_y</p:attrName>
                                            </p:attrNameLst>
                                          </p:cBhvr>
                                          <p:rCtr x="51654" y="-89468"/>
                                        </p:animMotion>
                                      </p:childTnLst>
                                    </p:cTn>
                                  </p:par>
                                  <p:par>
                                    <p:cTn id="11" presetID="42" presetClass="path" presetSubtype="0" accel="50000" fill="hold" grpId="0" nodeType="withEffect">
                                      <p:stCondLst>
                                        <p:cond delay="0"/>
                                      </p:stCondLst>
                                      <p:childTnLst>
                                        <p:animMotion origin="layout" path="M 0.23399 -0.37431 L -0.41028 0.78958 " pathEditMode="relative" rAng="0" ptsTypes="AA">
                                          <p:cBhvr>
                                            <p:cTn id="12" dur="1250" fill="hold"/>
                                            <p:tgtEl>
                                              <p:spTgt spid="18"/>
                                            </p:tgtEl>
                                            <p:attrNameLst>
                                              <p:attrName>ppt_x</p:attrName>
                                              <p:attrName>ppt_y</p:attrName>
                                            </p:attrNameLst>
                                          </p:cBhvr>
                                          <p:rCtr x="-32214" y="58194"/>
                                        </p:animMotion>
                                      </p:childTnLst>
                                    </p:cTn>
                                  </p:par>
                                  <p:par>
                                    <p:cTn id="13" presetID="42" presetClass="path" presetSubtype="0" accel="50000" fill="hold" grpId="0" nodeType="withEffect">
                                      <p:stCondLst>
                                        <p:cond delay="0"/>
                                      </p:stCondLst>
                                      <p:childTnLst>
                                        <p:animMotion origin="layout" path="M -1.0224 1.78564 L -0.48711 0.86736 " pathEditMode="relative" rAng="0" ptsTypes="AA">
                                          <p:cBhvr>
                                            <p:cTn id="14" dur="1250" fill="hold"/>
                                            <p:tgtEl>
                                              <p:spTgt spid="24"/>
                                            </p:tgtEl>
                                            <p:attrNameLst>
                                              <p:attrName>ppt_x</p:attrName>
                                              <p:attrName>ppt_y</p:attrName>
                                            </p:attrNameLst>
                                          </p:cBhvr>
                                          <p:rCtr x="26758" y="-45926"/>
                                        </p:animMotion>
                                      </p:childTnLst>
                                    </p:cTn>
                                  </p:par>
                                  <p:par>
                                    <p:cTn id="15" presetID="64" presetClass="path" presetSubtype="0" accel="50000" fill="hold" grpId="0" nodeType="withEffect">
                                      <p:stCondLst>
                                        <p:cond delay="0"/>
                                      </p:stCondLst>
                                      <p:childTnLst>
                                        <p:animMotion origin="layout" path="M 0.4987 -0.86134 L -0.54179 0.92593 " pathEditMode="relative" rAng="0" ptsTypes="AA">
                                          <p:cBhvr>
                                            <p:cTn id="16" dur="1250" fill="hold"/>
                                            <p:tgtEl>
                                              <p:spTgt spid="16"/>
                                            </p:tgtEl>
                                            <p:attrNameLst>
                                              <p:attrName>ppt_x</p:attrName>
                                              <p:attrName>ppt_y</p:attrName>
                                            </p:attrNameLst>
                                          </p:cBhvr>
                                          <p:rCtr x="-52031" y="89375"/>
                                        </p:animMotion>
                                      </p:childTnLst>
                                    </p:cTn>
                                  </p:par>
                                  <p:par>
                                    <p:cTn id="17" presetID="42" presetClass="path" presetSubtype="0" accel="50000" fill="hold" grpId="0" nodeType="withEffect">
                                      <p:stCondLst>
                                        <p:cond delay="0"/>
                                      </p:stCondLst>
                                      <p:childTnLst>
                                        <p:animMotion origin="layout" path="M -0.31263 0.57754 L 0.31744 -0.60185 " pathEditMode="relative" rAng="0" ptsTypes="AA">
                                          <p:cBhvr>
                                            <p:cTn id="18" dur="1000" fill="hold"/>
                                            <p:tgtEl>
                                              <p:spTgt spid="12"/>
                                            </p:tgtEl>
                                            <p:attrNameLst>
                                              <p:attrName>ppt_x</p:attrName>
                                              <p:attrName>ppt_y</p:attrName>
                                            </p:attrNameLst>
                                          </p:cBhvr>
                                          <p:rCtr x="31497" y="-58981"/>
                                        </p:animMotion>
                                      </p:childTnLst>
                                    </p:cTn>
                                  </p:par>
                                  <p:par>
                                    <p:cTn id="19" presetID="42" presetClass="path" presetSubtype="0" accel="50000" fill="hold" grpId="0" nodeType="withEffect">
                                      <p:stCondLst>
                                        <p:cond delay="0"/>
                                      </p:stCondLst>
                                      <p:childTnLst>
                                        <p:animMotion origin="layout" path="M -0.24401 0.35 L -0.47513 0.77709 " pathEditMode="relative" rAng="0" ptsTypes="AA">
                                          <p:cBhvr>
                                            <p:cTn id="20" dur="1250" fill="hold"/>
                                            <p:tgtEl>
                                              <p:spTgt spid="14"/>
                                            </p:tgtEl>
                                            <p:attrNameLst>
                                              <p:attrName>ppt_x</p:attrName>
                                              <p:attrName>ppt_y</p:attrName>
                                            </p:attrNameLst>
                                          </p:cBhvr>
                                          <p:rCtr x="-11563" y="21343"/>
                                        </p:animMotion>
                                      </p:childTnLst>
                                    </p:cTn>
                                  </p:par>
                                  <p:par>
                                    <p:cTn id="21" presetID="64" presetClass="path" presetSubtype="0" accel="50000" fill="hold" grpId="0" nodeType="withEffect">
                                      <p:stCondLst>
                                        <p:cond delay="0"/>
                                      </p:stCondLst>
                                      <p:childTnLst>
                                        <p:animMotion origin="layout" path="M -0.43568 0.72037 L 0.56849 -0.95625 " pathEditMode="relative" rAng="0" ptsTypes="AA">
                                          <p:cBhvr>
                                            <p:cTn id="22" dur="1250" fill="hold"/>
                                            <p:tgtEl>
                                              <p:spTgt spid="13"/>
                                            </p:tgtEl>
                                            <p:attrNameLst>
                                              <p:attrName>ppt_x</p:attrName>
                                              <p:attrName>ppt_y</p:attrName>
                                            </p:attrNameLst>
                                          </p:cBhvr>
                                          <p:rCtr x="50208" y="-83843"/>
                                        </p:animMotion>
                                      </p:childTnLst>
                                    </p:cTn>
                                  </p:par>
                                  <p:par>
                                    <p:cTn id="23" presetID="42" presetClass="path" presetSubtype="0" accel="50000" fill="hold" grpId="0" nodeType="withEffect">
                                      <p:stCondLst>
                                        <p:cond delay="0"/>
                                      </p:stCondLst>
                                      <p:childTnLst>
                                        <p:animMotion origin="layout" path="M 0.05821 0.01667 L -0.28281 0.66204 " pathEditMode="relative" rAng="0" ptsTypes="AA">
                                          <p:cBhvr>
                                            <p:cTn id="24" dur="1250" fill="hold"/>
                                            <p:tgtEl>
                                              <p:spTgt spid="15"/>
                                            </p:tgtEl>
                                            <p:attrNameLst>
                                              <p:attrName>ppt_x</p:attrName>
                                              <p:attrName>ppt_y</p:attrName>
                                            </p:attrNameLst>
                                          </p:cBhvr>
                                          <p:rCtr x="-17057" y="32269"/>
                                        </p:animMotion>
                                      </p:childTnLst>
                                    </p:cTn>
                                  </p:par>
                                  <p:par>
                                    <p:cTn id="25" presetID="42" presetClass="path" presetSubtype="0" accel="50000" fill="hold" grpId="0" nodeType="withEffect">
                                      <p:stCondLst>
                                        <p:cond delay="0"/>
                                      </p:stCondLst>
                                      <p:childTnLst>
                                        <p:animMotion origin="layout" path="M -0.39401 0.56759 L 0.37409 -0.67014 " pathEditMode="relative" rAng="0" ptsTypes="AA">
                                          <p:cBhvr>
                                            <p:cTn id="26" dur="1250" fill="hold"/>
                                            <p:tgtEl>
                                              <p:spTgt spid="11"/>
                                            </p:tgtEl>
                                            <p:attrNameLst>
                                              <p:attrName>ppt_x</p:attrName>
                                              <p:attrName>ppt_y</p:attrName>
                                            </p:attrNameLst>
                                          </p:cBhvr>
                                          <p:rCtr x="38398" y="-61898"/>
                                        </p:animMotion>
                                      </p:childTnLst>
                                    </p:cTn>
                                  </p:par>
                                  <p:par>
                                    <p:cTn id="27" presetID="64" presetClass="path" presetSubtype="0" accel="50000" fill="hold" grpId="0" nodeType="withEffect">
                                      <p:stCondLst>
                                        <p:cond delay="0"/>
                                      </p:stCondLst>
                                      <p:childTnLst>
                                        <p:animMotion origin="layout" path="M -0.29141 0.48356 L 0.30052 -0.49514 " pathEditMode="relative" rAng="0" ptsTypes="AA">
                                          <p:cBhvr>
                                            <p:cTn id="28" dur="1250" fill="hold"/>
                                            <p:tgtEl>
                                              <p:spTgt spid="22"/>
                                            </p:tgtEl>
                                            <p:attrNameLst>
                                              <p:attrName>ppt_x</p:attrName>
                                              <p:attrName>ppt_y</p:attrName>
                                            </p:attrNameLst>
                                          </p:cBhvr>
                                          <p:rCtr x="29596" y="-48935"/>
                                        </p:animMotion>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2"/>
                                            </p:tgtEl>
                                            <p:attrNameLst>
                                              <p:attrName>style.visibility</p:attrName>
                                            </p:attrNameLst>
                                          </p:cBhvr>
                                          <p:to>
                                            <p:strVal val="visible"/>
                                          </p:to>
                                        </p:set>
                                        <p:anim calcmode="lin" valueType="num">
                                          <p:cBhvr>
                                            <p:cTn id="66" dur="500" fill="hold"/>
                                            <p:tgtEl>
                                              <p:spTgt spid="32"/>
                                            </p:tgtEl>
                                            <p:attrNameLst>
                                              <p:attrName>ppt_w</p:attrName>
                                            </p:attrNameLst>
                                          </p:cBhvr>
                                          <p:tavLst>
                                            <p:tav tm="0">
                                              <p:val>
                                                <p:fltVal val="0"/>
                                              </p:val>
                                            </p:tav>
                                            <p:tav tm="100000">
                                              <p:val>
                                                <p:strVal val="#ppt_w"/>
                                              </p:val>
                                            </p:tav>
                                          </p:tavLst>
                                        </p:anim>
                                        <p:anim calcmode="lin" valueType="num">
                                          <p:cBhvr>
                                            <p:cTn id="67" dur="500" fill="hold"/>
                                            <p:tgtEl>
                                              <p:spTgt spid="32"/>
                                            </p:tgtEl>
                                            <p:attrNameLst>
                                              <p:attrName>ppt_h</p:attrName>
                                            </p:attrNameLst>
                                          </p:cBhvr>
                                          <p:tavLst>
                                            <p:tav tm="0">
                                              <p:val>
                                                <p:fltVal val="0"/>
                                              </p:val>
                                            </p:tav>
                                            <p:tav tm="100000">
                                              <p:val>
                                                <p:strVal val="#ppt_h"/>
                                              </p:val>
                                            </p:tav>
                                          </p:tavLst>
                                        </p:anim>
                                        <p:animEffect transition="in" filter="fade">
                                          <p:cBhvr>
                                            <p:cTn id="68" dur="500"/>
                                            <p:tgtEl>
                                              <p:spTgt spid="32"/>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Effect transition="in" filter="fade">
                                          <p:cBhvr>
                                            <p:cTn id="73" dur="500"/>
                                            <p:tgtEl>
                                              <p:spTgt spid="33"/>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ppt_w</p:attrName>
                                            </p:attrNameLst>
                                          </p:cBhvr>
                                          <p:tavLst>
                                            <p:tav tm="0">
                                              <p:val>
                                                <p:fltVal val="0"/>
                                              </p:val>
                                            </p:tav>
                                            <p:tav tm="100000">
                                              <p:val>
                                                <p:strVal val="#ppt_w"/>
                                              </p:val>
                                            </p:tav>
                                          </p:tavLst>
                                        </p:anim>
                                        <p:anim calcmode="lin" valueType="num">
                                          <p:cBhvr>
                                            <p:cTn id="77" dur="500" fill="hold"/>
                                            <p:tgtEl>
                                              <p:spTgt spid="20"/>
                                            </p:tgtEl>
                                            <p:attrNameLst>
                                              <p:attrName>ppt_h</p:attrName>
                                            </p:attrNameLst>
                                          </p:cBhvr>
                                          <p:tavLst>
                                            <p:tav tm="0">
                                              <p:val>
                                                <p:fltVal val="0"/>
                                              </p:val>
                                            </p:tav>
                                            <p:tav tm="100000">
                                              <p:val>
                                                <p:strVal val="#ppt_h"/>
                                              </p:val>
                                            </p:tav>
                                          </p:tavLst>
                                        </p:anim>
                                        <p:animEffect transition="in" filter="fade">
                                          <p:cBhvr>
                                            <p:cTn id="78" dur="500"/>
                                            <p:tgtEl>
                                              <p:spTgt spid="20"/>
                                            </p:tgtEl>
                                          </p:cBhvr>
                                        </p:animEffect>
                                      </p:childTnLst>
                                    </p:cTn>
                                  </p:par>
                                  <p:par>
                                    <p:cTn id="79" presetID="53" presetClass="entr" presetSubtype="16" fill="hold" nodeType="withEffect">
                                      <p:stCondLst>
                                        <p:cond delay="500"/>
                                      </p:stCondLst>
                                      <p:childTnLst>
                                        <p:set>
                                          <p:cBhvr>
                                            <p:cTn id="80" dur="1" fill="hold">
                                              <p:stCondLst>
                                                <p:cond delay="0"/>
                                              </p:stCondLst>
                                            </p:cTn>
                                            <p:tgtEl>
                                              <p:spTgt spid="34">
                                                <p:txEl>
                                                  <p:pRg st="0" end="0"/>
                                                </p:txEl>
                                              </p:spTgt>
                                            </p:tgtEl>
                                            <p:attrNameLst>
                                              <p:attrName>style.visibility</p:attrName>
                                            </p:attrNameLst>
                                          </p:cBhvr>
                                          <p:to>
                                            <p:strVal val="visible"/>
                                          </p:to>
                                        </p:set>
                                        <p:anim calcmode="lin" valueType="num">
                                          <p:cBhvr>
                                            <p:cTn id="8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94" name="Google Shape;19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95" name="Google Shape;19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grpSp>
        <p:nvGrpSpPr>
          <p:cNvPr id="196" name="Google Shape;196;p8"/>
          <p:cNvGrpSpPr/>
          <p:nvPr/>
        </p:nvGrpSpPr>
        <p:grpSpPr>
          <a:xfrm>
            <a:off x="2325562" y="136525"/>
            <a:ext cx="7540875" cy="6051550"/>
            <a:chOff x="2325562" y="136525"/>
            <a:chExt cx="7540875" cy="6051550"/>
          </a:xfrm>
        </p:grpSpPr>
        <p:pic>
          <p:nvPicPr>
            <p:cNvPr id="197" name="Google Shape;197;p8"/>
            <p:cNvPicPr preferRelativeResize="0"/>
            <p:nvPr/>
          </p:nvPicPr>
          <p:blipFill rotWithShape="1">
            <a:blip r:embed="rId3">
              <a:alphaModFix/>
            </a:blip>
            <a:srcRect/>
            <a:stretch/>
          </p:blipFill>
          <p:spPr>
            <a:xfrm>
              <a:off x="2325562" y="136525"/>
              <a:ext cx="7540875" cy="6051550"/>
            </a:xfrm>
            <a:prstGeom prst="rect">
              <a:avLst/>
            </a:prstGeom>
            <a:noFill/>
            <a:ln>
              <a:noFill/>
            </a:ln>
          </p:spPr>
        </p:pic>
        <p:sp>
          <p:nvSpPr>
            <p:cNvPr id="198" name="Google Shape;198;p8"/>
            <p:cNvSpPr/>
            <p:nvPr/>
          </p:nvSpPr>
          <p:spPr>
            <a:xfrm>
              <a:off x="2921000" y="3073400"/>
              <a:ext cx="1917700" cy="787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8"/>
            <p:cNvSpPr/>
            <p:nvPr/>
          </p:nvSpPr>
          <p:spPr>
            <a:xfrm>
              <a:off x="6870700" y="1600200"/>
              <a:ext cx="977900" cy="787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8"/>
            <p:cNvSpPr/>
            <p:nvPr/>
          </p:nvSpPr>
          <p:spPr>
            <a:xfrm>
              <a:off x="3810000" y="4432300"/>
              <a:ext cx="1263650" cy="787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8"/>
            <p:cNvSpPr/>
            <p:nvPr/>
          </p:nvSpPr>
          <p:spPr>
            <a:xfrm>
              <a:off x="2774950" y="4826000"/>
              <a:ext cx="1492250" cy="787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8"/>
            <p:cNvSpPr/>
            <p:nvPr/>
          </p:nvSpPr>
          <p:spPr>
            <a:xfrm>
              <a:off x="3810000" y="3463925"/>
              <a:ext cx="1263650" cy="787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8"/>
            <p:cNvSpPr/>
            <p:nvPr/>
          </p:nvSpPr>
          <p:spPr>
            <a:xfrm>
              <a:off x="5073650" y="3479800"/>
              <a:ext cx="1765300" cy="40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8"/>
            <p:cNvSpPr/>
            <p:nvPr/>
          </p:nvSpPr>
          <p:spPr>
            <a:xfrm>
              <a:off x="8013700" y="977900"/>
              <a:ext cx="1193800" cy="469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8"/>
            <p:cNvSpPr/>
            <p:nvPr/>
          </p:nvSpPr>
          <p:spPr>
            <a:xfrm>
              <a:off x="6838950" y="2512220"/>
              <a:ext cx="622300" cy="63976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8"/>
            <p:cNvSpPr/>
            <p:nvPr/>
          </p:nvSpPr>
          <p:spPr>
            <a:xfrm rot="2193452">
              <a:off x="6799787" y="3107755"/>
              <a:ext cx="331102" cy="43572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8"/>
            <p:cNvSpPr/>
            <p:nvPr/>
          </p:nvSpPr>
          <p:spPr>
            <a:xfrm>
              <a:off x="7597608" y="1600200"/>
              <a:ext cx="250992" cy="14518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8"/>
            <p:cNvSpPr/>
            <p:nvPr/>
          </p:nvSpPr>
          <p:spPr>
            <a:xfrm rot="-2197499">
              <a:off x="7553864" y="1225199"/>
              <a:ext cx="484531" cy="413451"/>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214" name="Google Shape;2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15" name="Google Shape;21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grpSp>
        <p:nvGrpSpPr>
          <p:cNvPr id="216" name="Google Shape;216;p9"/>
          <p:cNvGrpSpPr/>
          <p:nvPr/>
        </p:nvGrpSpPr>
        <p:grpSpPr>
          <a:xfrm>
            <a:off x="1568724" y="173161"/>
            <a:ext cx="9054551" cy="6051550"/>
            <a:chOff x="1568724" y="173161"/>
            <a:chExt cx="9054551" cy="6051550"/>
          </a:xfrm>
        </p:grpSpPr>
        <p:pic>
          <p:nvPicPr>
            <p:cNvPr id="217" name="Google Shape;217;p9"/>
            <p:cNvPicPr preferRelativeResize="0"/>
            <p:nvPr/>
          </p:nvPicPr>
          <p:blipFill rotWithShape="1">
            <a:blip r:embed="rId3">
              <a:alphaModFix/>
            </a:blip>
            <a:srcRect/>
            <a:stretch/>
          </p:blipFill>
          <p:spPr>
            <a:xfrm>
              <a:off x="1568724" y="173161"/>
              <a:ext cx="9054551" cy="6051550"/>
            </a:xfrm>
            <a:prstGeom prst="rect">
              <a:avLst/>
            </a:prstGeom>
            <a:noFill/>
            <a:ln>
              <a:noFill/>
            </a:ln>
          </p:spPr>
        </p:pic>
        <p:sp>
          <p:nvSpPr>
            <p:cNvPr id="218" name="Google Shape;218;p9"/>
            <p:cNvSpPr/>
            <p:nvPr/>
          </p:nvSpPr>
          <p:spPr>
            <a:xfrm>
              <a:off x="2264898" y="3218425"/>
              <a:ext cx="2321170" cy="104100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9"/>
            <p:cNvSpPr/>
            <p:nvPr/>
          </p:nvSpPr>
          <p:spPr>
            <a:xfrm>
              <a:off x="2165252" y="4465319"/>
              <a:ext cx="2420816" cy="114617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9"/>
            <p:cNvSpPr/>
            <p:nvPr/>
          </p:nvSpPr>
          <p:spPr>
            <a:xfrm>
              <a:off x="4792393" y="2761198"/>
              <a:ext cx="325901" cy="147874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9"/>
            <p:cNvSpPr/>
            <p:nvPr/>
          </p:nvSpPr>
          <p:spPr>
            <a:xfrm>
              <a:off x="4792393" y="4496240"/>
              <a:ext cx="505264" cy="42466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9"/>
            <p:cNvSpPr/>
            <p:nvPr/>
          </p:nvSpPr>
          <p:spPr>
            <a:xfrm>
              <a:off x="8257734" y="921630"/>
              <a:ext cx="1652865" cy="69615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3" name="Google Shape;223;p9"/>
            <p:cNvSpPr/>
            <p:nvPr/>
          </p:nvSpPr>
          <p:spPr>
            <a:xfrm>
              <a:off x="7563639" y="2019128"/>
              <a:ext cx="1169083" cy="17819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4" name="Google Shape;224;p9"/>
            <p:cNvSpPr/>
            <p:nvPr/>
          </p:nvSpPr>
          <p:spPr>
            <a:xfrm>
              <a:off x="8813320" y="2067951"/>
              <a:ext cx="1046960" cy="30949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9"/>
            <p:cNvSpPr/>
            <p:nvPr/>
          </p:nvSpPr>
          <p:spPr>
            <a:xfrm>
              <a:off x="9354971" y="2089248"/>
              <a:ext cx="505309"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6" name="Google Shape;226;p9"/>
            <p:cNvSpPr/>
            <p:nvPr/>
          </p:nvSpPr>
          <p:spPr>
            <a:xfrm>
              <a:off x="7037363" y="2067950"/>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7" name="Google Shape;227;p9"/>
            <p:cNvSpPr/>
            <p:nvPr/>
          </p:nvSpPr>
          <p:spPr>
            <a:xfrm>
              <a:off x="7526327" y="1925633"/>
              <a:ext cx="338931" cy="24076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8" name="Google Shape;228;p9"/>
            <p:cNvSpPr/>
            <p:nvPr/>
          </p:nvSpPr>
          <p:spPr>
            <a:xfrm>
              <a:off x="7069015" y="2300067"/>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9" name="Google Shape;229;p9"/>
            <p:cNvSpPr/>
            <p:nvPr/>
          </p:nvSpPr>
          <p:spPr>
            <a:xfrm>
              <a:off x="7541701" y="2300067"/>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9"/>
            <p:cNvSpPr/>
            <p:nvPr/>
          </p:nvSpPr>
          <p:spPr>
            <a:xfrm>
              <a:off x="7617610" y="2916701"/>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1" name="Google Shape;231;p9"/>
            <p:cNvSpPr/>
            <p:nvPr/>
          </p:nvSpPr>
          <p:spPr>
            <a:xfrm>
              <a:off x="6897858" y="3274255"/>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p9"/>
            <p:cNvSpPr/>
            <p:nvPr/>
          </p:nvSpPr>
          <p:spPr>
            <a:xfrm>
              <a:off x="7059636" y="2632416"/>
              <a:ext cx="323557"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9"/>
            <p:cNvSpPr/>
            <p:nvPr/>
          </p:nvSpPr>
          <p:spPr>
            <a:xfrm>
              <a:off x="5118294" y="2761198"/>
              <a:ext cx="2103121" cy="10333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9"/>
            <p:cNvSpPr/>
            <p:nvPr/>
          </p:nvSpPr>
          <p:spPr>
            <a:xfrm>
              <a:off x="7617610" y="2787575"/>
              <a:ext cx="1046960"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 name="Google Shape;235;p9"/>
            <p:cNvSpPr/>
            <p:nvPr/>
          </p:nvSpPr>
          <p:spPr>
            <a:xfrm rot="-5400000">
              <a:off x="9381550" y="2011875"/>
              <a:ext cx="1046960" cy="1547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 name="Google Shape;236;p9"/>
            <p:cNvSpPr/>
            <p:nvPr/>
          </p:nvSpPr>
          <p:spPr>
            <a:xfrm>
              <a:off x="8087120" y="2265902"/>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7" name="Google Shape;237;p9"/>
            <p:cNvSpPr/>
            <p:nvPr/>
          </p:nvSpPr>
          <p:spPr>
            <a:xfrm>
              <a:off x="7964026" y="2274696"/>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 name="Google Shape;238;p9"/>
            <p:cNvSpPr/>
            <p:nvPr/>
          </p:nvSpPr>
          <p:spPr>
            <a:xfrm>
              <a:off x="7818711" y="2294536"/>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 name="Google Shape;239;p9"/>
            <p:cNvSpPr/>
            <p:nvPr/>
          </p:nvSpPr>
          <p:spPr>
            <a:xfrm>
              <a:off x="9530252" y="1531464"/>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0" name="Google Shape;240;p9"/>
            <p:cNvSpPr/>
            <p:nvPr/>
          </p:nvSpPr>
          <p:spPr>
            <a:xfrm>
              <a:off x="6914298" y="2316018"/>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p9"/>
            <p:cNvSpPr/>
            <p:nvPr/>
          </p:nvSpPr>
          <p:spPr>
            <a:xfrm>
              <a:off x="4457111" y="3852103"/>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2" name="Google Shape;242;p9"/>
            <p:cNvSpPr/>
            <p:nvPr/>
          </p:nvSpPr>
          <p:spPr>
            <a:xfrm>
              <a:off x="6396451" y="2265902"/>
              <a:ext cx="727711" cy="10333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 name="Google Shape;243;p9"/>
            <p:cNvSpPr/>
            <p:nvPr/>
          </p:nvSpPr>
          <p:spPr>
            <a:xfrm>
              <a:off x="7019230" y="2418448"/>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9"/>
            <p:cNvSpPr/>
            <p:nvPr/>
          </p:nvSpPr>
          <p:spPr>
            <a:xfrm>
              <a:off x="7278209" y="2418447"/>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9"/>
            <p:cNvSpPr/>
            <p:nvPr/>
          </p:nvSpPr>
          <p:spPr>
            <a:xfrm>
              <a:off x="7532966" y="1879041"/>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9"/>
            <p:cNvSpPr/>
            <p:nvPr/>
          </p:nvSpPr>
          <p:spPr>
            <a:xfrm>
              <a:off x="7286771" y="2113357"/>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9"/>
            <p:cNvSpPr/>
            <p:nvPr/>
          </p:nvSpPr>
          <p:spPr>
            <a:xfrm>
              <a:off x="7532966" y="2588112"/>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8" name="Google Shape;248;p9"/>
            <p:cNvSpPr/>
            <p:nvPr/>
          </p:nvSpPr>
          <p:spPr>
            <a:xfrm>
              <a:off x="4715020" y="3131672"/>
              <a:ext cx="152255" cy="42466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 name="Google Shape;249;p9"/>
            <p:cNvSpPr/>
            <p:nvPr/>
          </p:nvSpPr>
          <p:spPr>
            <a:xfrm>
              <a:off x="5160637" y="3816281"/>
              <a:ext cx="706764" cy="25089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 name="Google Shape;250;p9"/>
            <p:cNvSpPr/>
            <p:nvPr/>
          </p:nvSpPr>
          <p:spPr>
            <a:xfrm>
              <a:off x="5520496" y="3294559"/>
              <a:ext cx="416193" cy="10333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 name="Google Shape;251;p9"/>
            <p:cNvSpPr/>
            <p:nvPr/>
          </p:nvSpPr>
          <p:spPr>
            <a:xfrm>
              <a:off x="6730005" y="3294559"/>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 name="Google Shape;252;p9"/>
            <p:cNvSpPr/>
            <p:nvPr/>
          </p:nvSpPr>
          <p:spPr>
            <a:xfrm>
              <a:off x="7037362" y="3170633"/>
              <a:ext cx="355209" cy="12392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9"/>
            <p:cNvSpPr/>
            <p:nvPr/>
          </p:nvSpPr>
          <p:spPr>
            <a:xfrm>
              <a:off x="2085721" y="4417170"/>
              <a:ext cx="2526136" cy="47594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9"/>
            <p:cNvSpPr/>
            <p:nvPr/>
          </p:nvSpPr>
          <p:spPr>
            <a:xfrm>
              <a:off x="2451396" y="4231740"/>
              <a:ext cx="574034" cy="12353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 name="Google Shape;255;p9"/>
            <p:cNvSpPr/>
            <p:nvPr/>
          </p:nvSpPr>
          <p:spPr>
            <a:xfrm>
              <a:off x="3793287" y="4197788"/>
              <a:ext cx="818570" cy="12353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9"/>
            <p:cNvSpPr/>
            <p:nvPr/>
          </p:nvSpPr>
          <p:spPr>
            <a:xfrm>
              <a:off x="4715020" y="4237740"/>
              <a:ext cx="154746" cy="11153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9"/>
            <p:cNvSpPr/>
            <p:nvPr/>
          </p:nvSpPr>
          <p:spPr>
            <a:xfrm>
              <a:off x="4715020" y="4409550"/>
              <a:ext cx="403274" cy="7053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9"/>
            <p:cNvSpPr/>
            <p:nvPr/>
          </p:nvSpPr>
          <p:spPr>
            <a:xfrm>
              <a:off x="7526326" y="2876527"/>
              <a:ext cx="161385" cy="14316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9"/>
            <p:cNvSpPr/>
            <p:nvPr/>
          </p:nvSpPr>
          <p:spPr>
            <a:xfrm>
              <a:off x="2083379" y="3944898"/>
              <a:ext cx="78029" cy="6094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 name="Google Shape;260;p9"/>
            <p:cNvSpPr/>
            <p:nvPr/>
          </p:nvSpPr>
          <p:spPr>
            <a:xfrm>
              <a:off x="4439527" y="3143167"/>
              <a:ext cx="188884" cy="114236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1" name="Google Shape;261;p9"/>
            <p:cNvSpPr/>
            <p:nvPr/>
          </p:nvSpPr>
          <p:spPr>
            <a:xfrm rot="1307165">
              <a:off x="9568245" y="1860690"/>
              <a:ext cx="422772" cy="286102"/>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 name="Google Shape;262;p9"/>
            <p:cNvSpPr/>
            <p:nvPr/>
          </p:nvSpPr>
          <p:spPr>
            <a:xfrm rot="1307165">
              <a:off x="6738415" y="2669813"/>
              <a:ext cx="422772" cy="286102"/>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 name="Google Shape;263;p9"/>
            <p:cNvSpPr/>
            <p:nvPr/>
          </p:nvSpPr>
          <p:spPr>
            <a:xfrm rot="-1983631">
              <a:off x="4840696" y="3276492"/>
              <a:ext cx="422772" cy="286102"/>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9"/>
            <p:cNvSpPr/>
            <p:nvPr/>
          </p:nvSpPr>
          <p:spPr>
            <a:xfrm rot="1476894" flipH="1">
              <a:off x="9595479" y="1409623"/>
              <a:ext cx="204600" cy="292059"/>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270" name="Google Shape;27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271" name="Google Shape;2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pic>
        <p:nvPicPr>
          <p:cNvPr id="272" name="Google Shape;272;p10"/>
          <p:cNvPicPr preferRelativeResize="0"/>
          <p:nvPr/>
        </p:nvPicPr>
        <p:blipFill rotWithShape="1">
          <a:blip r:embed="rId3">
            <a:alphaModFix/>
          </a:blip>
          <a:srcRect/>
          <a:stretch/>
        </p:blipFill>
        <p:spPr>
          <a:xfrm>
            <a:off x="1873363" y="124875"/>
            <a:ext cx="8445275" cy="6051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93" name="Google Shape;293;p7"/>
          <p:cNvSpPr/>
          <p:nvPr/>
        </p:nvSpPr>
        <p:spPr>
          <a:xfrm rot="-2739181">
            <a:off x="11923323" y="-4721273"/>
            <a:ext cx="2201167" cy="175064"/>
          </a:xfrm>
          <a:prstGeom prst="roundRect">
            <a:avLst>
              <a:gd name="adj" fmla="val 50000"/>
            </a:avLst>
          </a:prstGeom>
          <a:gradFill>
            <a:gsLst>
              <a:gs pos="0">
                <a:srgbClr val="92D050"/>
              </a:gs>
              <a:gs pos="100000">
                <a:srgbClr val="0070C0"/>
              </a:gs>
            </a:gsLst>
            <a:lin ang="480000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Google Shape;133;p7">
            <a:extLst>
              <a:ext uri="{FF2B5EF4-FFF2-40B4-BE49-F238E27FC236}">
                <a16:creationId xmlns:a16="http://schemas.microsoft.com/office/drawing/2014/main" id="{373FC50A-8554-D401-1AB0-203BD00CDCB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13/09/2022</a:t>
            </a:r>
            <a:endParaRPr dirty="0"/>
          </a:p>
        </p:txBody>
      </p:sp>
      <p:sp>
        <p:nvSpPr>
          <p:cNvPr id="3" name="Google Shape;134;p7">
            <a:extLst>
              <a:ext uri="{FF2B5EF4-FFF2-40B4-BE49-F238E27FC236}">
                <a16:creationId xmlns:a16="http://schemas.microsoft.com/office/drawing/2014/main" id="{73F12ED3-2C65-8EA3-70F4-FAEB2C61902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4" name="Google Shape;135;p7">
            <a:extLst>
              <a:ext uri="{FF2B5EF4-FFF2-40B4-BE49-F238E27FC236}">
                <a16:creationId xmlns:a16="http://schemas.microsoft.com/office/drawing/2014/main" id="{DAF85BE7-6E5D-0E70-0875-2C0CB2DF7D52}"/>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t>Blood Bank Management</a:t>
            </a:r>
            <a:endParaRPr/>
          </a:p>
        </p:txBody>
      </p:sp>
      <p:sp>
        <p:nvSpPr>
          <p:cNvPr id="5" name="Rounded Rectangle 7">
            <a:extLst>
              <a:ext uri="{FF2B5EF4-FFF2-40B4-BE49-F238E27FC236}">
                <a16:creationId xmlns:a16="http://schemas.microsoft.com/office/drawing/2014/main" id="{C188724D-02BF-2B32-6806-398B27F218D1}"/>
              </a:ext>
            </a:extLst>
          </p:cNvPr>
          <p:cNvSpPr/>
          <p:nvPr/>
        </p:nvSpPr>
        <p:spPr>
          <a:xfrm rot="18860819">
            <a:off x="2084759" y="9201782"/>
            <a:ext cx="2201167" cy="218852"/>
          </a:xfrm>
          <a:prstGeom prst="roundRect">
            <a:avLst>
              <a:gd name="adj" fmla="val 50000"/>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9">
            <a:extLst>
              <a:ext uri="{FF2B5EF4-FFF2-40B4-BE49-F238E27FC236}">
                <a16:creationId xmlns:a16="http://schemas.microsoft.com/office/drawing/2014/main" id="{D2ACC191-B088-B6EA-803B-5DF8676533CE}"/>
              </a:ext>
            </a:extLst>
          </p:cNvPr>
          <p:cNvSpPr/>
          <p:nvPr/>
        </p:nvSpPr>
        <p:spPr>
          <a:xfrm rot="18860819">
            <a:off x="-550970" y="8679270"/>
            <a:ext cx="2567423" cy="170237"/>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10">
            <a:extLst>
              <a:ext uri="{FF2B5EF4-FFF2-40B4-BE49-F238E27FC236}">
                <a16:creationId xmlns:a16="http://schemas.microsoft.com/office/drawing/2014/main" id="{4FFB6AF4-8BDB-994A-961E-815341F27B8B}"/>
              </a:ext>
            </a:extLst>
          </p:cNvPr>
          <p:cNvSpPr/>
          <p:nvPr/>
        </p:nvSpPr>
        <p:spPr>
          <a:xfrm rot="18860819">
            <a:off x="-2234835" y="11373227"/>
            <a:ext cx="2571210" cy="137287"/>
          </a:xfrm>
          <a:prstGeom prst="roundRect">
            <a:avLst>
              <a:gd name="adj" fmla="val 50000"/>
            </a:avLst>
          </a:prstGeom>
          <a:gradFill>
            <a:gsLst>
              <a:gs pos="0">
                <a:srgbClr val="FFFF00"/>
              </a:gs>
              <a:gs pos="100000">
                <a:srgbClr val="F4633C"/>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11">
            <a:extLst>
              <a:ext uri="{FF2B5EF4-FFF2-40B4-BE49-F238E27FC236}">
                <a16:creationId xmlns:a16="http://schemas.microsoft.com/office/drawing/2014/main" id="{9AB1D085-89BA-840B-3645-8B3C1B553FC2}"/>
              </a:ext>
            </a:extLst>
          </p:cNvPr>
          <p:cNvSpPr/>
          <p:nvPr/>
        </p:nvSpPr>
        <p:spPr>
          <a:xfrm rot="2581762">
            <a:off x="13135227" y="-4332610"/>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12">
            <a:extLst>
              <a:ext uri="{FF2B5EF4-FFF2-40B4-BE49-F238E27FC236}">
                <a16:creationId xmlns:a16="http://schemas.microsoft.com/office/drawing/2014/main" id="{36C2F58A-9F07-AB60-3B17-77D2EA6173D2}"/>
              </a:ext>
            </a:extLst>
          </p:cNvPr>
          <p:cNvSpPr/>
          <p:nvPr/>
        </p:nvSpPr>
        <p:spPr>
          <a:xfrm rot="2581762">
            <a:off x="12266282" y="-2625698"/>
            <a:ext cx="507359" cy="1424233"/>
          </a:xfrm>
          <a:prstGeom prst="roundRect">
            <a:avLst>
              <a:gd name="adj" fmla="val 46228"/>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13">
            <a:extLst>
              <a:ext uri="{FF2B5EF4-FFF2-40B4-BE49-F238E27FC236}">
                <a16:creationId xmlns:a16="http://schemas.microsoft.com/office/drawing/2014/main" id="{F3B2639C-1057-4ECF-13E7-439B890E19BC}"/>
              </a:ext>
            </a:extLst>
          </p:cNvPr>
          <p:cNvSpPr/>
          <p:nvPr/>
        </p:nvSpPr>
        <p:spPr>
          <a:xfrm rot="18860819">
            <a:off x="9196048" y="-1794114"/>
            <a:ext cx="2368845" cy="401294"/>
          </a:xfrm>
          <a:prstGeom prst="roundRect">
            <a:avLst>
              <a:gd name="adj" fmla="val 50000"/>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5">
            <a:extLst>
              <a:ext uri="{FF2B5EF4-FFF2-40B4-BE49-F238E27FC236}">
                <a16:creationId xmlns:a16="http://schemas.microsoft.com/office/drawing/2014/main" id="{88A4FF99-C1C4-1DF9-2188-3B52FB7CD61E}"/>
              </a:ext>
            </a:extLst>
          </p:cNvPr>
          <p:cNvSpPr/>
          <p:nvPr/>
        </p:nvSpPr>
        <p:spPr>
          <a:xfrm rot="18860819">
            <a:off x="-4052781" y="8031383"/>
            <a:ext cx="2368845" cy="401294"/>
          </a:xfrm>
          <a:prstGeom prst="roundRect">
            <a:avLst>
              <a:gd name="adj" fmla="val 50000"/>
            </a:avLst>
          </a:prstGeom>
          <a:gradFill>
            <a:gsLst>
              <a:gs pos="0">
                <a:srgbClr val="6600FF"/>
              </a:gs>
              <a:gs pos="100000">
                <a:srgbClr val="0070C0"/>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6">
            <a:extLst>
              <a:ext uri="{FF2B5EF4-FFF2-40B4-BE49-F238E27FC236}">
                <a16:creationId xmlns:a16="http://schemas.microsoft.com/office/drawing/2014/main" id="{144AB1D9-6E5F-8211-51AE-DAF88D28FD99}"/>
              </a:ext>
            </a:extLst>
          </p:cNvPr>
          <p:cNvSpPr/>
          <p:nvPr/>
        </p:nvSpPr>
        <p:spPr>
          <a:xfrm rot="2581762">
            <a:off x="7629264" y="-1550244"/>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7">
            <a:extLst>
              <a:ext uri="{FF2B5EF4-FFF2-40B4-BE49-F238E27FC236}">
                <a16:creationId xmlns:a16="http://schemas.microsoft.com/office/drawing/2014/main" id="{A8310EF1-F8E4-E597-8CF8-4050A3D3B144}"/>
              </a:ext>
            </a:extLst>
          </p:cNvPr>
          <p:cNvSpPr/>
          <p:nvPr/>
        </p:nvSpPr>
        <p:spPr>
          <a:xfrm rot="18860819">
            <a:off x="-1972573" y="7698960"/>
            <a:ext cx="1762487" cy="397419"/>
          </a:xfrm>
          <a:prstGeom prst="roundRect">
            <a:avLst>
              <a:gd name="adj" fmla="val 50000"/>
            </a:avLst>
          </a:prstGeom>
          <a:gradFill>
            <a:gsLst>
              <a:gs pos="0">
                <a:srgbClr val="FFFF00"/>
              </a:gs>
              <a:gs pos="100000">
                <a:srgbClr val="F4633C"/>
              </a:gs>
            </a:gsLst>
            <a:lin ang="8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5">
            <a:extLst>
              <a:ext uri="{FF2B5EF4-FFF2-40B4-BE49-F238E27FC236}">
                <a16:creationId xmlns:a16="http://schemas.microsoft.com/office/drawing/2014/main" id="{43EF4108-6002-19F5-98FF-719BEC169784}"/>
              </a:ext>
            </a:extLst>
          </p:cNvPr>
          <p:cNvSpPr/>
          <p:nvPr/>
        </p:nvSpPr>
        <p:spPr>
          <a:xfrm>
            <a:off x="2958422" y="1901448"/>
            <a:ext cx="6450648" cy="2794000"/>
          </a:xfrm>
          <a:prstGeom prst="roundRect">
            <a:avLst/>
          </a:prstGeom>
          <a:gradFill flip="none" rotWithShape="1">
            <a:gsLst>
              <a:gs pos="0">
                <a:schemeClr val="accent3">
                  <a:alpha val="85000"/>
                  <a:lumMod val="0"/>
                  <a:lumOff val="100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241300" dist="381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utoShape 2" descr="Our Hanging Airplane Silhouette is printed on black cardboard and includes  removable tape for hanging. … | Airplane silhouette, Silhouette tattoos,  Cardboard cutout">
            <a:extLst>
              <a:ext uri="{FF2B5EF4-FFF2-40B4-BE49-F238E27FC236}">
                <a16:creationId xmlns:a16="http://schemas.microsoft.com/office/drawing/2014/main" id="{E26B94A4-DD63-C5D4-076D-397DB9127307}"/>
              </a:ext>
            </a:extLst>
          </p:cNvPr>
          <p:cNvSpPr>
            <a:spLocks noChangeAspect="1" noChangeArrowheads="1"/>
          </p:cNvSpPr>
          <p:nvPr/>
        </p:nvSpPr>
        <p:spPr bwMode="auto">
          <a:xfrm>
            <a:off x="1567652" y="665339"/>
            <a:ext cx="5330825" cy="53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Rounded Rectangle 6">
            <a:extLst>
              <a:ext uri="{FF2B5EF4-FFF2-40B4-BE49-F238E27FC236}">
                <a16:creationId xmlns:a16="http://schemas.microsoft.com/office/drawing/2014/main" id="{BFF93292-4E54-17B4-6703-C7D8925F97E0}"/>
              </a:ext>
            </a:extLst>
          </p:cNvPr>
          <p:cNvSpPr/>
          <p:nvPr/>
        </p:nvSpPr>
        <p:spPr>
          <a:xfrm rot="2581762">
            <a:off x="2647678" y="7870247"/>
            <a:ext cx="507359" cy="1424233"/>
          </a:xfrm>
          <a:prstGeom prst="roundRect">
            <a:avLst>
              <a:gd name="adj" fmla="val 46228"/>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ounded Rectangle 14">
            <a:extLst>
              <a:ext uri="{FF2B5EF4-FFF2-40B4-BE49-F238E27FC236}">
                <a16:creationId xmlns:a16="http://schemas.microsoft.com/office/drawing/2014/main" id="{F084EEBD-8B82-6706-232F-6093FF288199}"/>
              </a:ext>
            </a:extLst>
          </p:cNvPr>
          <p:cNvSpPr/>
          <p:nvPr/>
        </p:nvSpPr>
        <p:spPr>
          <a:xfrm rot="18860819">
            <a:off x="5826769" y="-1390335"/>
            <a:ext cx="3119575" cy="185797"/>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8">
            <a:extLst>
              <a:ext uri="{FF2B5EF4-FFF2-40B4-BE49-F238E27FC236}">
                <a16:creationId xmlns:a16="http://schemas.microsoft.com/office/drawing/2014/main" id="{B069E4EA-2227-B523-15B7-F8A13FE863C1}"/>
              </a:ext>
            </a:extLst>
          </p:cNvPr>
          <p:cNvSpPr/>
          <p:nvPr/>
        </p:nvSpPr>
        <p:spPr>
          <a:xfrm rot="18860819">
            <a:off x="11923323" y="-4721273"/>
            <a:ext cx="2201167" cy="175064"/>
          </a:xfrm>
          <a:prstGeom prst="roundRect">
            <a:avLst>
              <a:gd name="adj" fmla="val 50000"/>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2D29955F-701A-91C9-6670-F2495DB426A8}"/>
              </a:ext>
            </a:extLst>
          </p:cNvPr>
          <p:cNvSpPr/>
          <p:nvPr/>
        </p:nvSpPr>
        <p:spPr>
          <a:xfrm>
            <a:off x="1989707" y="1684654"/>
            <a:ext cx="492848" cy="448684"/>
          </a:xfrm>
          <a:prstGeom prst="ellipse">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3E38231-F38B-B467-31F2-E250205B93BA}"/>
              </a:ext>
            </a:extLst>
          </p:cNvPr>
          <p:cNvSpPr/>
          <p:nvPr/>
        </p:nvSpPr>
        <p:spPr>
          <a:xfrm>
            <a:off x="4091763" y="861819"/>
            <a:ext cx="282604" cy="338168"/>
          </a:xfrm>
          <a:prstGeom prst="ellipse">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F6D1AC16-7CA8-E1C7-76BB-C68D2C9665E9}"/>
              </a:ext>
            </a:extLst>
          </p:cNvPr>
          <p:cNvSpPr/>
          <p:nvPr/>
        </p:nvSpPr>
        <p:spPr>
          <a:xfrm>
            <a:off x="6085151" y="741321"/>
            <a:ext cx="440234" cy="412295"/>
          </a:xfrm>
          <a:prstGeom prst="ellipse">
            <a:avLst/>
          </a:prstGeom>
          <a:gradFill>
            <a:gsLst>
              <a:gs pos="0">
                <a:srgbClr val="FFFF00"/>
              </a:gs>
              <a:gs pos="100000">
                <a:srgbClr val="F4633C"/>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777FECBD-6E00-E650-B61F-201C32C22548}"/>
              </a:ext>
            </a:extLst>
          </p:cNvPr>
          <p:cNvSpPr/>
          <p:nvPr/>
        </p:nvSpPr>
        <p:spPr>
          <a:xfrm>
            <a:off x="8022854" y="1710054"/>
            <a:ext cx="452684" cy="443797"/>
          </a:xfrm>
          <a:prstGeom prst="ellipse">
            <a:avLst/>
          </a:prstGeom>
          <a:gradFill>
            <a:gsLst>
              <a:gs pos="0">
                <a:srgbClr val="92D050"/>
              </a:gs>
              <a:gs pos="100000">
                <a:srgbClr val="0070C0"/>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B4C3B4BD-EB77-9223-4603-50D9E5BE2B66}"/>
              </a:ext>
            </a:extLst>
          </p:cNvPr>
          <p:cNvSpPr/>
          <p:nvPr/>
        </p:nvSpPr>
        <p:spPr>
          <a:xfrm>
            <a:off x="5134964" y="4388160"/>
            <a:ext cx="455986" cy="495559"/>
          </a:xfrm>
          <a:prstGeom prst="ellipse">
            <a:avLst/>
          </a:prstGeom>
          <a:gradFill>
            <a:gsLst>
              <a:gs pos="0">
                <a:srgbClr val="EF41A9"/>
              </a:gs>
              <a:gs pos="100000">
                <a:srgbClr val="FF0000"/>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CBC247A2-570D-D574-4E61-5470F7A15494}"/>
              </a:ext>
            </a:extLst>
          </p:cNvPr>
          <p:cNvSpPr/>
          <p:nvPr/>
        </p:nvSpPr>
        <p:spPr>
          <a:xfrm>
            <a:off x="8806540" y="3988506"/>
            <a:ext cx="274648" cy="261179"/>
          </a:xfrm>
          <a:prstGeom prst="ellipse">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3D9D185-62EF-244E-A0C5-5812F08E0CCE}"/>
              </a:ext>
            </a:extLst>
          </p:cNvPr>
          <p:cNvSpPr/>
          <p:nvPr/>
        </p:nvSpPr>
        <p:spPr>
          <a:xfrm>
            <a:off x="1993261" y="4232342"/>
            <a:ext cx="344518" cy="403598"/>
          </a:xfrm>
          <a:prstGeom prst="ellipse">
            <a:avLst/>
          </a:prstGeom>
          <a:gradFill>
            <a:gsLst>
              <a:gs pos="0">
                <a:srgbClr val="6600FF"/>
              </a:gs>
              <a:gs pos="100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9B02B0DB-338B-562A-C0B7-355F916263C2}"/>
              </a:ext>
            </a:extLst>
          </p:cNvPr>
          <p:cNvSpPr/>
          <p:nvPr/>
        </p:nvSpPr>
        <p:spPr>
          <a:xfrm>
            <a:off x="4706472" y="5638402"/>
            <a:ext cx="271928" cy="273961"/>
          </a:xfrm>
          <a:prstGeom prst="ellipse">
            <a:avLst/>
          </a:prstGeom>
          <a:gradFill>
            <a:gsLst>
              <a:gs pos="0">
                <a:srgbClr val="FFFF00"/>
              </a:gs>
              <a:gs pos="100000">
                <a:srgbClr val="F4633C"/>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DEC993DC-A7EE-4856-337F-94692D2651C4}"/>
              </a:ext>
            </a:extLst>
          </p:cNvPr>
          <p:cNvSpPr/>
          <p:nvPr/>
        </p:nvSpPr>
        <p:spPr>
          <a:xfrm>
            <a:off x="7457248" y="5638402"/>
            <a:ext cx="440234" cy="412295"/>
          </a:xfrm>
          <a:prstGeom prst="ellipse">
            <a:avLst/>
          </a:prstGeom>
          <a:gradFill>
            <a:gsLst>
              <a:gs pos="0">
                <a:srgbClr val="FFFF00"/>
              </a:gs>
              <a:gs pos="100000">
                <a:srgbClr val="F4633C"/>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5B395700-EF64-A2A2-DF9D-DB648091AA0F}"/>
              </a:ext>
            </a:extLst>
          </p:cNvPr>
          <p:cNvSpPr txBox="1"/>
          <p:nvPr/>
        </p:nvSpPr>
        <p:spPr>
          <a:xfrm>
            <a:off x="2556010" y="2612674"/>
            <a:ext cx="7347636" cy="1015663"/>
          </a:xfrm>
          <a:prstGeom prst="rect">
            <a:avLst/>
          </a:prstGeom>
          <a:noFill/>
        </p:spPr>
        <p:txBody>
          <a:bodyPr wrap="square" rtlCol="0">
            <a:spAutoFit/>
          </a:bodyPr>
          <a:lstStyle/>
          <a:p>
            <a:pPr algn="ctr"/>
            <a:r>
              <a:rPr lang="en-IN" sz="6000" b="1" dirty="0">
                <a:solidFill>
                  <a:schemeClr val="tx1"/>
                </a:solidFill>
                <a:latin typeface="Times New Roman" panose="02020603050405020304" pitchFamily="18" charset="0"/>
                <a:cs typeface="Times New Roman" panose="02020603050405020304" pitchFamily="18" charset="0"/>
              </a:rPr>
              <a:t>Demonstration</a:t>
            </a: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grpId="0" nodeType="clickEffect" p14:presetBounceEnd="60000">
                                      <p:stCondLst>
                                        <p:cond delay="0"/>
                                      </p:stCondLst>
                                      <p:childTnLst>
                                        <p:animMotion origin="layout" path="M -3.54167E-6 -1.48148E-6 L 0.49688 -0.88611 " pathEditMode="relative" rAng="0" ptsTypes="AA" p14:bounceEnd="60000">
                                          <p:cBhvr>
                                            <p:cTn id="6" dur="1500" fill="hold"/>
                                            <p:tgtEl>
                                              <p:spTgt spid="11"/>
                                            </p:tgtEl>
                                            <p:attrNameLst>
                                              <p:attrName>ppt_x</p:attrName>
                                              <p:attrName>ppt_y</p:attrName>
                                            </p:attrNameLst>
                                          </p:cBhvr>
                                          <p:rCtr x="24844" y="-44306"/>
                                        </p:animMotion>
                                      </p:childTnLst>
                                    </p:cTn>
                                  </p:par>
                                  <p:par>
                                    <p:cTn id="7" presetID="42" presetClass="path" presetSubtype="0" accel="50000" fill="hold" grpId="0" nodeType="withEffect" p14:presetBounceEnd="45000">
                                      <p:stCondLst>
                                        <p:cond delay="0"/>
                                      </p:stCondLst>
                                      <p:childTnLst>
                                        <p:animMotion origin="layout" path="M 8.33333E-7 3.7037E-7 L -0.28099 0.51042 " pathEditMode="relative" rAng="0" ptsTypes="AA" p14:bounceEnd="45000">
                                          <p:cBhvr>
                                            <p:cTn id="8" dur="1000" fill="hold"/>
                                            <p:tgtEl>
                                              <p:spTgt spid="17"/>
                                            </p:tgtEl>
                                            <p:attrNameLst>
                                              <p:attrName>ppt_x</p:attrName>
                                              <p:attrName>ppt_y</p:attrName>
                                            </p:attrNameLst>
                                          </p:cBhvr>
                                          <p:rCtr x="-14049" y="25509"/>
                                        </p:animMotion>
                                      </p:childTnLst>
                                    </p:cTn>
                                  </p:par>
                                  <p:par>
                                    <p:cTn id="9" presetID="42" presetClass="path" presetSubtype="0" accel="50000" fill="hold" grpId="0" nodeType="withEffect" p14:presetBounceEnd="72000">
                                      <p:stCondLst>
                                        <p:cond delay="0"/>
                                      </p:stCondLst>
                                      <p:childTnLst>
                                        <p:animMotion origin="layout" path="M -0.52709 0.91713 L 0.50586 -0.87199 " pathEditMode="relative" rAng="0" ptsTypes="AA" p14:bounceEnd="72000">
                                          <p:cBhvr>
                                            <p:cTn id="10" dur="1250" fill="hold"/>
                                            <p:tgtEl>
                                              <p:spTgt spid="13"/>
                                            </p:tgtEl>
                                            <p:attrNameLst>
                                              <p:attrName>ppt_x</p:attrName>
                                              <p:attrName>ppt_y</p:attrName>
                                            </p:attrNameLst>
                                          </p:cBhvr>
                                          <p:rCtr x="51654" y="-89468"/>
                                        </p:animMotion>
                                      </p:childTnLst>
                                    </p:cTn>
                                  </p:par>
                                  <p:par>
                                    <p:cTn id="11" presetID="42" presetClass="path" presetSubtype="0" accel="50000" fill="hold" grpId="0" nodeType="withEffect" p14:presetBounceEnd="72000">
                                      <p:stCondLst>
                                        <p:cond delay="0"/>
                                      </p:stCondLst>
                                      <p:childTnLst>
                                        <p:animMotion origin="layout" path="M 0.23399 -0.37431 L -0.41028 0.78958 " pathEditMode="relative" rAng="0" ptsTypes="AA" p14:bounceEnd="72000">
                                          <p:cBhvr>
                                            <p:cTn id="12" dur="1250" fill="hold"/>
                                            <p:tgtEl>
                                              <p:spTgt spid="12"/>
                                            </p:tgtEl>
                                            <p:attrNameLst>
                                              <p:attrName>ppt_x</p:attrName>
                                              <p:attrName>ppt_y</p:attrName>
                                            </p:attrNameLst>
                                          </p:cBhvr>
                                          <p:rCtr x="-32214" y="58194"/>
                                        </p:animMotion>
                                      </p:childTnLst>
                                    </p:cTn>
                                  </p:par>
                                  <p:par>
                                    <p:cTn id="13" presetID="42" presetClass="path" presetSubtype="0" accel="50000" fill="hold" grpId="0" nodeType="withEffect" p14:presetBounceEnd="72000">
                                      <p:stCondLst>
                                        <p:cond delay="0"/>
                                      </p:stCondLst>
                                      <p:childTnLst>
                                        <p:animMotion origin="layout" path="M -1.0224 1.78564 L -0.48711 0.86736 " pathEditMode="relative" rAng="0" ptsTypes="AA" p14:bounceEnd="72000">
                                          <p:cBhvr>
                                            <p:cTn id="14" dur="1250" fill="hold"/>
                                            <p:tgtEl>
                                              <p:spTgt spid="18"/>
                                            </p:tgtEl>
                                            <p:attrNameLst>
                                              <p:attrName>ppt_x</p:attrName>
                                              <p:attrName>ppt_y</p:attrName>
                                            </p:attrNameLst>
                                          </p:cBhvr>
                                          <p:rCtr x="26758" y="-45926"/>
                                        </p:animMotion>
                                      </p:childTnLst>
                                    </p:cTn>
                                  </p:par>
                                  <p:par>
                                    <p:cTn id="15" presetID="64" presetClass="path" presetSubtype="0" accel="50000" fill="hold" grpId="0" nodeType="withEffect" p14:presetBounceEnd="72000">
                                      <p:stCondLst>
                                        <p:cond delay="0"/>
                                      </p:stCondLst>
                                      <p:childTnLst>
                                        <p:animMotion origin="layout" path="M 0.4987 -0.86134 L -0.54179 0.92593 " pathEditMode="relative" rAng="0" ptsTypes="AA" p14:bounceEnd="72000">
                                          <p:cBhvr>
                                            <p:cTn id="16" dur="1250" fill="hold"/>
                                            <p:tgtEl>
                                              <p:spTgt spid="10"/>
                                            </p:tgtEl>
                                            <p:attrNameLst>
                                              <p:attrName>ppt_x</p:attrName>
                                              <p:attrName>ppt_y</p:attrName>
                                            </p:attrNameLst>
                                          </p:cBhvr>
                                          <p:rCtr x="-52031" y="89375"/>
                                        </p:animMotion>
                                      </p:childTnLst>
                                    </p:cTn>
                                  </p:par>
                                  <p:par>
                                    <p:cTn id="17" presetID="42" presetClass="path" presetSubtype="0" accel="50000" fill="hold" grpId="0" nodeType="withEffect" p14:presetBounceEnd="45000">
                                      <p:stCondLst>
                                        <p:cond delay="0"/>
                                      </p:stCondLst>
                                      <p:childTnLst>
                                        <p:animMotion origin="layout" path="M -0.31263 0.57754 L 0.31744 -0.60185 " pathEditMode="relative" rAng="0" ptsTypes="AA" p14:bounceEnd="45000">
                                          <p:cBhvr>
                                            <p:cTn id="18" dur="1000" fill="hold"/>
                                            <p:tgtEl>
                                              <p:spTgt spid="6"/>
                                            </p:tgtEl>
                                            <p:attrNameLst>
                                              <p:attrName>ppt_x</p:attrName>
                                              <p:attrName>ppt_y</p:attrName>
                                            </p:attrNameLst>
                                          </p:cBhvr>
                                          <p:rCtr x="31497" y="-58981"/>
                                        </p:animMotion>
                                      </p:childTnLst>
                                    </p:cTn>
                                  </p:par>
                                  <p:par>
                                    <p:cTn id="19" presetID="42" presetClass="path" presetSubtype="0" accel="50000" fill="hold" grpId="0" nodeType="withEffect" p14:presetBounceEnd="45000">
                                      <p:stCondLst>
                                        <p:cond delay="0"/>
                                      </p:stCondLst>
                                      <p:childTnLst>
                                        <p:animMotion origin="layout" path="M -0.24401 0.35 L -0.47513 0.77709 " pathEditMode="relative" rAng="0" ptsTypes="AA" p14:bounceEnd="45000">
                                          <p:cBhvr>
                                            <p:cTn id="20" dur="1250" fill="hold"/>
                                            <p:tgtEl>
                                              <p:spTgt spid="8"/>
                                            </p:tgtEl>
                                            <p:attrNameLst>
                                              <p:attrName>ppt_x</p:attrName>
                                              <p:attrName>ppt_y</p:attrName>
                                            </p:attrNameLst>
                                          </p:cBhvr>
                                          <p:rCtr x="-11563" y="21343"/>
                                        </p:animMotion>
                                      </p:childTnLst>
                                    </p:cTn>
                                  </p:par>
                                  <p:par>
                                    <p:cTn id="21" presetID="64" presetClass="path" presetSubtype="0" accel="50000" fill="hold" grpId="0" nodeType="withEffect" p14:presetBounceEnd="72000">
                                      <p:stCondLst>
                                        <p:cond delay="0"/>
                                      </p:stCondLst>
                                      <p:childTnLst>
                                        <p:animMotion origin="layout" path="M -0.43568 0.72037 L 0.56849 -0.95625 " pathEditMode="relative" rAng="0" ptsTypes="AA" p14:bounceEnd="72000">
                                          <p:cBhvr>
                                            <p:cTn id="22" dur="1250" fill="hold"/>
                                            <p:tgtEl>
                                              <p:spTgt spid="7"/>
                                            </p:tgtEl>
                                            <p:attrNameLst>
                                              <p:attrName>ppt_x</p:attrName>
                                              <p:attrName>ppt_y</p:attrName>
                                            </p:attrNameLst>
                                          </p:cBhvr>
                                          <p:rCtr x="50208" y="-83843"/>
                                        </p:animMotion>
                                      </p:childTnLst>
                                    </p:cTn>
                                  </p:par>
                                  <p:par>
                                    <p:cTn id="23" presetID="42" presetClass="path" presetSubtype="0" accel="50000" fill="hold" grpId="0" nodeType="withEffect" p14:presetBounceEnd="72000">
                                      <p:stCondLst>
                                        <p:cond delay="0"/>
                                      </p:stCondLst>
                                      <p:childTnLst>
                                        <p:animMotion origin="layout" path="M 0.05821 0.01667 L -0.28281 0.66204 " pathEditMode="relative" rAng="0" ptsTypes="AA" p14:bounceEnd="72000">
                                          <p:cBhvr>
                                            <p:cTn id="24" dur="1250" fill="hold"/>
                                            <p:tgtEl>
                                              <p:spTgt spid="9"/>
                                            </p:tgtEl>
                                            <p:attrNameLst>
                                              <p:attrName>ppt_x</p:attrName>
                                              <p:attrName>ppt_y</p:attrName>
                                            </p:attrNameLst>
                                          </p:cBhvr>
                                          <p:rCtr x="-17057" y="32269"/>
                                        </p:animMotion>
                                      </p:childTnLst>
                                    </p:cTn>
                                  </p:par>
                                  <p:par>
                                    <p:cTn id="25" presetID="42" presetClass="path" presetSubtype="0" accel="50000" fill="hold" grpId="0" nodeType="withEffect" p14:presetBounceEnd="72000">
                                      <p:stCondLst>
                                        <p:cond delay="0"/>
                                      </p:stCondLst>
                                      <p:childTnLst>
                                        <p:animMotion origin="layout" path="M -0.39401 0.56759 L 0.37409 -0.67014 " pathEditMode="relative" rAng="0" ptsTypes="AA" p14:bounceEnd="72000">
                                          <p:cBhvr>
                                            <p:cTn id="26" dur="1250" fill="hold"/>
                                            <p:tgtEl>
                                              <p:spTgt spid="5"/>
                                            </p:tgtEl>
                                            <p:attrNameLst>
                                              <p:attrName>ppt_x</p:attrName>
                                              <p:attrName>ppt_y</p:attrName>
                                            </p:attrNameLst>
                                          </p:cBhvr>
                                          <p:rCtr x="38398" y="-61898"/>
                                        </p:animMotion>
                                      </p:childTnLst>
                                    </p:cTn>
                                  </p:par>
                                  <p:par>
                                    <p:cTn id="27" presetID="64" presetClass="path" presetSubtype="0" accel="50000" fill="hold" grpId="0" nodeType="withEffect" p14:presetBounceEnd="72000">
                                      <p:stCondLst>
                                        <p:cond delay="0"/>
                                      </p:stCondLst>
                                      <p:childTnLst>
                                        <p:animMotion origin="layout" path="M -0.29141 0.48356 L 0.30052 -0.49514 " pathEditMode="relative" rAng="0" ptsTypes="AA" p14:bounceEnd="72000">
                                          <p:cBhvr>
                                            <p:cTn id="28" dur="1250" fill="hold"/>
                                            <p:tgtEl>
                                              <p:spTgt spid="16"/>
                                            </p:tgtEl>
                                            <p:attrNameLst>
                                              <p:attrName>ppt_x</p:attrName>
                                              <p:attrName>ppt_y</p:attrName>
                                            </p:attrNameLst>
                                          </p:cBhvr>
                                          <p:rCtr x="29596" y="-48935"/>
                                        </p:animMotion>
                                      </p:childTnLst>
                                    </p:cTn>
                                  </p:par>
                                  <p:par>
                                    <p:cTn id="29" presetID="53" presetClass="entr" presetSubtype="16"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Effect transition="in" filter="fade">
                                          <p:cBhvr>
                                            <p:cTn id="73" dur="500"/>
                                            <p:tgtEl>
                                              <p:spTgt spid="27"/>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nodeType="withEffect">
                                      <p:stCondLst>
                                        <p:cond delay="500"/>
                                      </p:stCondLst>
                                      <p:childTnLst>
                                        <p:set>
                                          <p:cBhvr>
                                            <p:cTn id="80" dur="1" fill="hold">
                                              <p:stCondLst>
                                                <p:cond delay="0"/>
                                              </p:stCondLst>
                                            </p:cTn>
                                            <p:tgtEl>
                                              <p:spTgt spid="28">
                                                <p:txEl>
                                                  <p:pRg st="0" end="0"/>
                                                </p:txEl>
                                              </p:spTgt>
                                            </p:tgtEl>
                                            <p:attrNameLst>
                                              <p:attrName>style.visibility</p:attrName>
                                            </p:attrNameLst>
                                          </p:cBhvr>
                                          <p:to>
                                            <p:strVal val="visible"/>
                                          </p:to>
                                        </p:set>
                                        <p:anim calcmode="lin" valueType="num">
                                          <p:cBhvr>
                                            <p:cTn id="8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grpId="0" nodeType="clickEffect">
                                      <p:stCondLst>
                                        <p:cond delay="0"/>
                                      </p:stCondLst>
                                      <p:childTnLst>
                                        <p:animMotion origin="layout" path="M -3.54167E-6 -1.48148E-6 L 0.49688 -0.88611 " pathEditMode="relative" rAng="0" ptsTypes="AA">
                                          <p:cBhvr>
                                            <p:cTn id="6" dur="1500" fill="hold"/>
                                            <p:tgtEl>
                                              <p:spTgt spid="11"/>
                                            </p:tgtEl>
                                            <p:attrNameLst>
                                              <p:attrName>ppt_x</p:attrName>
                                              <p:attrName>ppt_y</p:attrName>
                                            </p:attrNameLst>
                                          </p:cBhvr>
                                          <p:rCtr x="24844" y="-44306"/>
                                        </p:animMotion>
                                      </p:childTnLst>
                                    </p:cTn>
                                  </p:par>
                                  <p:par>
                                    <p:cTn id="7" presetID="42" presetClass="path" presetSubtype="0" accel="50000" fill="hold" grpId="0" nodeType="withEffect">
                                      <p:stCondLst>
                                        <p:cond delay="0"/>
                                      </p:stCondLst>
                                      <p:childTnLst>
                                        <p:animMotion origin="layout" path="M 8.33333E-7 3.7037E-7 L -0.28099 0.51042 " pathEditMode="relative" rAng="0" ptsTypes="AA">
                                          <p:cBhvr>
                                            <p:cTn id="8" dur="1000" fill="hold"/>
                                            <p:tgtEl>
                                              <p:spTgt spid="17"/>
                                            </p:tgtEl>
                                            <p:attrNameLst>
                                              <p:attrName>ppt_x</p:attrName>
                                              <p:attrName>ppt_y</p:attrName>
                                            </p:attrNameLst>
                                          </p:cBhvr>
                                          <p:rCtr x="-14049" y="25509"/>
                                        </p:animMotion>
                                      </p:childTnLst>
                                    </p:cTn>
                                  </p:par>
                                  <p:par>
                                    <p:cTn id="9" presetID="42" presetClass="path" presetSubtype="0" accel="50000" fill="hold" grpId="0" nodeType="withEffect">
                                      <p:stCondLst>
                                        <p:cond delay="0"/>
                                      </p:stCondLst>
                                      <p:childTnLst>
                                        <p:animMotion origin="layout" path="M -0.52709 0.91713 L 0.50586 -0.87199 " pathEditMode="relative" rAng="0" ptsTypes="AA">
                                          <p:cBhvr>
                                            <p:cTn id="10" dur="1250" fill="hold"/>
                                            <p:tgtEl>
                                              <p:spTgt spid="13"/>
                                            </p:tgtEl>
                                            <p:attrNameLst>
                                              <p:attrName>ppt_x</p:attrName>
                                              <p:attrName>ppt_y</p:attrName>
                                            </p:attrNameLst>
                                          </p:cBhvr>
                                          <p:rCtr x="51654" y="-89468"/>
                                        </p:animMotion>
                                      </p:childTnLst>
                                    </p:cTn>
                                  </p:par>
                                  <p:par>
                                    <p:cTn id="11" presetID="42" presetClass="path" presetSubtype="0" accel="50000" fill="hold" grpId="0" nodeType="withEffect">
                                      <p:stCondLst>
                                        <p:cond delay="0"/>
                                      </p:stCondLst>
                                      <p:childTnLst>
                                        <p:animMotion origin="layout" path="M 0.23399 -0.37431 L -0.41028 0.78958 " pathEditMode="relative" rAng="0" ptsTypes="AA">
                                          <p:cBhvr>
                                            <p:cTn id="12" dur="1250" fill="hold"/>
                                            <p:tgtEl>
                                              <p:spTgt spid="12"/>
                                            </p:tgtEl>
                                            <p:attrNameLst>
                                              <p:attrName>ppt_x</p:attrName>
                                              <p:attrName>ppt_y</p:attrName>
                                            </p:attrNameLst>
                                          </p:cBhvr>
                                          <p:rCtr x="-32214" y="58194"/>
                                        </p:animMotion>
                                      </p:childTnLst>
                                    </p:cTn>
                                  </p:par>
                                  <p:par>
                                    <p:cTn id="13" presetID="42" presetClass="path" presetSubtype="0" accel="50000" fill="hold" grpId="0" nodeType="withEffect">
                                      <p:stCondLst>
                                        <p:cond delay="0"/>
                                      </p:stCondLst>
                                      <p:childTnLst>
                                        <p:animMotion origin="layout" path="M -1.0224 1.78564 L -0.48711 0.86736 " pathEditMode="relative" rAng="0" ptsTypes="AA">
                                          <p:cBhvr>
                                            <p:cTn id="14" dur="1250" fill="hold"/>
                                            <p:tgtEl>
                                              <p:spTgt spid="18"/>
                                            </p:tgtEl>
                                            <p:attrNameLst>
                                              <p:attrName>ppt_x</p:attrName>
                                              <p:attrName>ppt_y</p:attrName>
                                            </p:attrNameLst>
                                          </p:cBhvr>
                                          <p:rCtr x="26758" y="-45926"/>
                                        </p:animMotion>
                                      </p:childTnLst>
                                    </p:cTn>
                                  </p:par>
                                  <p:par>
                                    <p:cTn id="15" presetID="64" presetClass="path" presetSubtype="0" accel="50000" fill="hold" grpId="0" nodeType="withEffect">
                                      <p:stCondLst>
                                        <p:cond delay="0"/>
                                      </p:stCondLst>
                                      <p:childTnLst>
                                        <p:animMotion origin="layout" path="M 0.4987 -0.86134 L -0.54179 0.92593 " pathEditMode="relative" rAng="0" ptsTypes="AA">
                                          <p:cBhvr>
                                            <p:cTn id="16" dur="1250" fill="hold"/>
                                            <p:tgtEl>
                                              <p:spTgt spid="10"/>
                                            </p:tgtEl>
                                            <p:attrNameLst>
                                              <p:attrName>ppt_x</p:attrName>
                                              <p:attrName>ppt_y</p:attrName>
                                            </p:attrNameLst>
                                          </p:cBhvr>
                                          <p:rCtr x="-52031" y="89375"/>
                                        </p:animMotion>
                                      </p:childTnLst>
                                    </p:cTn>
                                  </p:par>
                                  <p:par>
                                    <p:cTn id="17" presetID="42" presetClass="path" presetSubtype="0" accel="50000" fill="hold" grpId="0" nodeType="withEffect">
                                      <p:stCondLst>
                                        <p:cond delay="0"/>
                                      </p:stCondLst>
                                      <p:childTnLst>
                                        <p:animMotion origin="layout" path="M -0.31263 0.57754 L 0.31744 -0.60185 " pathEditMode="relative" rAng="0" ptsTypes="AA">
                                          <p:cBhvr>
                                            <p:cTn id="18" dur="1000" fill="hold"/>
                                            <p:tgtEl>
                                              <p:spTgt spid="6"/>
                                            </p:tgtEl>
                                            <p:attrNameLst>
                                              <p:attrName>ppt_x</p:attrName>
                                              <p:attrName>ppt_y</p:attrName>
                                            </p:attrNameLst>
                                          </p:cBhvr>
                                          <p:rCtr x="31497" y="-58981"/>
                                        </p:animMotion>
                                      </p:childTnLst>
                                    </p:cTn>
                                  </p:par>
                                  <p:par>
                                    <p:cTn id="19" presetID="42" presetClass="path" presetSubtype="0" accel="50000" fill="hold" grpId="0" nodeType="withEffect">
                                      <p:stCondLst>
                                        <p:cond delay="0"/>
                                      </p:stCondLst>
                                      <p:childTnLst>
                                        <p:animMotion origin="layout" path="M -0.24401 0.35 L -0.47513 0.77709 " pathEditMode="relative" rAng="0" ptsTypes="AA">
                                          <p:cBhvr>
                                            <p:cTn id="20" dur="1250" fill="hold"/>
                                            <p:tgtEl>
                                              <p:spTgt spid="8"/>
                                            </p:tgtEl>
                                            <p:attrNameLst>
                                              <p:attrName>ppt_x</p:attrName>
                                              <p:attrName>ppt_y</p:attrName>
                                            </p:attrNameLst>
                                          </p:cBhvr>
                                          <p:rCtr x="-11563" y="21343"/>
                                        </p:animMotion>
                                      </p:childTnLst>
                                    </p:cTn>
                                  </p:par>
                                  <p:par>
                                    <p:cTn id="21" presetID="64" presetClass="path" presetSubtype="0" accel="50000" fill="hold" grpId="0" nodeType="withEffect">
                                      <p:stCondLst>
                                        <p:cond delay="0"/>
                                      </p:stCondLst>
                                      <p:childTnLst>
                                        <p:animMotion origin="layout" path="M -0.43568 0.72037 L 0.56849 -0.95625 " pathEditMode="relative" rAng="0" ptsTypes="AA">
                                          <p:cBhvr>
                                            <p:cTn id="22" dur="1250" fill="hold"/>
                                            <p:tgtEl>
                                              <p:spTgt spid="7"/>
                                            </p:tgtEl>
                                            <p:attrNameLst>
                                              <p:attrName>ppt_x</p:attrName>
                                              <p:attrName>ppt_y</p:attrName>
                                            </p:attrNameLst>
                                          </p:cBhvr>
                                          <p:rCtr x="50208" y="-83843"/>
                                        </p:animMotion>
                                      </p:childTnLst>
                                    </p:cTn>
                                  </p:par>
                                  <p:par>
                                    <p:cTn id="23" presetID="42" presetClass="path" presetSubtype="0" accel="50000" fill="hold" grpId="0" nodeType="withEffect">
                                      <p:stCondLst>
                                        <p:cond delay="0"/>
                                      </p:stCondLst>
                                      <p:childTnLst>
                                        <p:animMotion origin="layout" path="M 0.05821 0.01667 L -0.28281 0.66204 " pathEditMode="relative" rAng="0" ptsTypes="AA">
                                          <p:cBhvr>
                                            <p:cTn id="24" dur="1250" fill="hold"/>
                                            <p:tgtEl>
                                              <p:spTgt spid="9"/>
                                            </p:tgtEl>
                                            <p:attrNameLst>
                                              <p:attrName>ppt_x</p:attrName>
                                              <p:attrName>ppt_y</p:attrName>
                                            </p:attrNameLst>
                                          </p:cBhvr>
                                          <p:rCtr x="-17057" y="32269"/>
                                        </p:animMotion>
                                      </p:childTnLst>
                                    </p:cTn>
                                  </p:par>
                                  <p:par>
                                    <p:cTn id="25" presetID="42" presetClass="path" presetSubtype="0" accel="50000" fill="hold" grpId="0" nodeType="withEffect">
                                      <p:stCondLst>
                                        <p:cond delay="0"/>
                                      </p:stCondLst>
                                      <p:childTnLst>
                                        <p:animMotion origin="layout" path="M -0.39401 0.56759 L 0.37409 -0.67014 " pathEditMode="relative" rAng="0" ptsTypes="AA">
                                          <p:cBhvr>
                                            <p:cTn id="26" dur="1250" fill="hold"/>
                                            <p:tgtEl>
                                              <p:spTgt spid="5"/>
                                            </p:tgtEl>
                                            <p:attrNameLst>
                                              <p:attrName>ppt_x</p:attrName>
                                              <p:attrName>ppt_y</p:attrName>
                                            </p:attrNameLst>
                                          </p:cBhvr>
                                          <p:rCtr x="38398" y="-61898"/>
                                        </p:animMotion>
                                      </p:childTnLst>
                                    </p:cTn>
                                  </p:par>
                                  <p:par>
                                    <p:cTn id="27" presetID="64" presetClass="path" presetSubtype="0" accel="50000" fill="hold" grpId="0" nodeType="withEffect">
                                      <p:stCondLst>
                                        <p:cond delay="0"/>
                                      </p:stCondLst>
                                      <p:childTnLst>
                                        <p:animMotion origin="layout" path="M -0.29141 0.48356 L 0.30052 -0.49514 " pathEditMode="relative" rAng="0" ptsTypes="AA">
                                          <p:cBhvr>
                                            <p:cTn id="28" dur="1250" fill="hold"/>
                                            <p:tgtEl>
                                              <p:spTgt spid="16"/>
                                            </p:tgtEl>
                                            <p:attrNameLst>
                                              <p:attrName>ppt_x</p:attrName>
                                              <p:attrName>ppt_y</p:attrName>
                                            </p:attrNameLst>
                                          </p:cBhvr>
                                          <p:rCtr x="29596" y="-48935"/>
                                        </p:animMotion>
                                      </p:childTnLst>
                                    </p:cTn>
                                  </p:par>
                                  <p:par>
                                    <p:cTn id="29" presetID="53" presetClass="entr" presetSubtype="16"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 calcmode="lin" valueType="num">
                                          <p:cBhvr>
                                            <p:cTn id="66" dur="500" fill="hold"/>
                                            <p:tgtEl>
                                              <p:spTgt spid="26"/>
                                            </p:tgtEl>
                                            <p:attrNameLst>
                                              <p:attrName>ppt_w</p:attrName>
                                            </p:attrNameLst>
                                          </p:cBhvr>
                                          <p:tavLst>
                                            <p:tav tm="0">
                                              <p:val>
                                                <p:fltVal val="0"/>
                                              </p:val>
                                            </p:tav>
                                            <p:tav tm="100000">
                                              <p:val>
                                                <p:strVal val="#ppt_w"/>
                                              </p:val>
                                            </p:tav>
                                          </p:tavLst>
                                        </p:anim>
                                        <p:anim calcmode="lin" valueType="num">
                                          <p:cBhvr>
                                            <p:cTn id="67" dur="500" fill="hold"/>
                                            <p:tgtEl>
                                              <p:spTgt spid="26"/>
                                            </p:tgtEl>
                                            <p:attrNameLst>
                                              <p:attrName>ppt_h</p:attrName>
                                            </p:attrNameLst>
                                          </p:cBhvr>
                                          <p:tavLst>
                                            <p:tav tm="0">
                                              <p:val>
                                                <p:fltVal val="0"/>
                                              </p:val>
                                            </p:tav>
                                            <p:tav tm="100000">
                                              <p:val>
                                                <p:strVal val="#ppt_h"/>
                                              </p:val>
                                            </p:tav>
                                          </p:tavLst>
                                        </p:anim>
                                        <p:animEffect transition="in" filter="fade">
                                          <p:cBhvr>
                                            <p:cTn id="68" dur="500"/>
                                            <p:tgtEl>
                                              <p:spTgt spid="26"/>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Effect transition="in" filter="fade">
                                          <p:cBhvr>
                                            <p:cTn id="73" dur="500"/>
                                            <p:tgtEl>
                                              <p:spTgt spid="27"/>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nodeType="withEffect">
                                      <p:stCondLst>
                                        <p:cond delay="500"/>
                                      </p:stCondLst>
                                      <p:childTnLst>
                                        <p:set>
                                          <p:cBhvr>
                                            <p:cTn id="80" dur="1" fill="hold">
                                              <p:stCondLst>
                                                <p:cond delay="0"/>
                                              </p:stCondLst>
                                            </p:cTn>
                                            <p:tgtEl>
                                              <p:spTgt spid="28">
                                                <p:txEl>
                                                  <p:pRg st="0" end="0"/>
                                                </p:txEl>
                                              </p:spTgt>
                                            </p:tgtEl>
                                            <p:attrNameLst>
                                              <p:attrName>style.visibility</p:attrName>
                                            </p:attrNameLst>
                                          </p:cBhvr>
                                          <p:to>
                                            <p:strVal val="visible"/>
                                          </p:to>
                                        </p:set>
                                        <p:anim calcmode="lin" valueType="num">
                                          <p:cBhvr>
                                            <p:cTn id="8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309" name="Google Shape;30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310" name="Google Shape;3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11" name="Google Shape;311;p12"/>
          <p:cNvPicPr preferRelativeResize="0"/>
          <p:nvPr/>
        </p:nvPicPr>
        <p:blipFill>
          <a:blip r:embed="rId3">
            <a:alphaModFix/>
          </a:blip>
          <a:stretch>
            <a:fillRect/>
          </a:stretch>
        </p:blipFill>
        <p:spPr>
          <a:xfrm>
            <a:off x="0" y="1080025"/>
            <a:ext cx="5977574" cy="4213601"/>
          </a:xfrm>
          <a:prstGeom prst="rect">
            <a:avLst/>
          </a:prstGeom>
          <a:noFill/>
          <a:ln>
            <a:noFill/>
          </a:ln>
        </p:spPr>
      </p:pic>
      <p:pic>
        <p:nvPicPr>
          <p:cNvPr id="312" name="Google Shape;312;p12"/>
          <p:cNvPicPr preferRelativeResize="0"/>
          <p:nvPr/>
        </p:nvPicPr>
        <p:blipFill rotWithShape="1">
          <a:blip r:embed="rId4">
            <a:alphaModFix/>
          </a:blip>
          <a:srcRect l="-1173"/>
          <a:stretch/>
        </p:blipFill>
        <p:spPr>
          <a:xfrm>
            <a:off x="5977575" y="1080025"/>
            <a:ext cx="6214426" cy="4213601"/>
          </a:xfrm>
          <a:prstGeom prst="rect">
            <a:avLst/>
          </a:prstGeom>
          <a:noFill/>
          <a:ln>
            <a:noFill/>
          </a:ln>
        </p:spPr>
      </p:pic>
      <p:sp>
        <p:nvSpPr>
          <p:cNvPr id="313" name="Google Shape;313;p12"/>
          <p:cNvSpPr txBox="1"/>
          <p:nvPr/>
        </p:nvSpPr>
        <p:spPr>
          <a:xfrm>
            <a:off x="208550" y="5745575"/>
            <a:ext cx="667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-Home page of the website </a:t>
            </a:r>
            <a:endParaRPr sz="2000">
              <a:latin typeface="Times New Roman"/>
              <a:ea typeface="Times New Roman"/>
              <a:cs typeface="Times New Roman"/>
              <a:sym typeface="Times New Roman"/>
            </a:endParaRPr>
          </a:p>
        </p:txBody>
      </p:sp>
      <p:sp>
        <p:nvSpPr>
          <p:cNvPr id="314" name="Google Shape;314;p12"/>
          <p:cNvSpPr txBox="1"/>
          <p:nvPr/>
        </p:nvSpPr>
        <p:spPr>
          <a:xfrm>
            <a:off x="6096000" y="5745575"/>
            <a:ext cx="5896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-Requester’s page (searching for blood)</a:t>
            </a:r>
            <a:endParaRPr sz="2000">
              <a:latin typeface="Times New Roman"/>
              <a:ea typeface="Times New Roman"/>
              <a:cs typeface="Times New Roman"/>
              <a:sym typeface="Times New Roman"/>
            </a:endParaRPr>
          </a:p>
        </p:txBody>
      </p:sp>
      <p:sp>
        <p:nvSpPr>
          <p:cNvPr id="315" name="Google Shape;315;p12"/>
          <p:cNvSpPr txBox="1"/>
          <p:nvPr/>
        </p:nvSpPr>
        <p:spPr>
          <a:xfrm>
            <a:off x="671925" y="324375"/>
            <a:ext cx="6672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latin typeface="Times New Roman"/>
                <a:ea typeface="Times New Roman"/>
                <a:cs typeface="Times New Roman"/>
                <a:sym typeface="Times New Roman"/>
              </a:rPr>
              <a:t>INTERFACE DESIGN</a:t>
            </a:r>
            <a:endParaRPr sz="1900" b="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5817cb9c72_0_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321" name="Google Shape;321;g15817cb9c72_0_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322" name="Google Shape;322;g15817cb9c72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23" name="Google Shape;323;g15817cb9c72_0_8"/>
          <p:cNvPicPr preferRelativeResize="0"/>
          <p:nvPr/>
        </p:nvPicPr>
        <p:blipFill>
          <a:blip r:embed="rId3">
            <a:alphaModFix/>
          </a:blip>
          <a:stretch>
            <a:fillRect/>
          </a:stretch>
        </p:blipFill>
        <p:spPr>
          <a:xfrm>
            <a:off x="0" y="1088950"/>
            <a:ext cx="5942827" cy="4170401"/>
          </a:xfrm>
          <a:prstGeom prst="rect">
            <a:avLst/>
          </a:prstGeom>
          <a:noFill/>
          <a:ln>
            <a:noFill/>
          </a:ln>
        </p:spPr>
      </p:pic>
      <p:pic>
        <p:nvPicPr>
          <p:cNvPr id="324" name="Google Shape;324;g15817cb9c72_0_8"/>
          <p:cNvPicPr preferRelativeResize="0"/>
          <p:nvPr/>
        </p:nvPicPr>
        <p:blipFill>
          <a:blip r:embed="rId4">
            <a:alphaModFix/>
          </a:blip>
          <a:stretch>
            <a:fillRect/>
          </a:stretch>
        </p:blipFill>
        <p:spPr>
          <a:xfrm>
            <a:off x="5989175" y="1088950"/>
            <a:ext cx="6221002" cy="4170401"/>
          </a:xfrm>
          <a:prstGeom prst="rect">
            <a:avLst/>
          </a:prstGeom>
          <a:noFill/>
          <a:ln>
            <a:noFill/>
          </a:ln>
        </p:spPr>
      </p:pic>
      <p:sp>
        <p:nvSpPr>
          <p:cNvPr id="325" name="Google Shape;325;g15817cb9c72_0_8"/>
          <p:cNvSpPr txBox="1"/>
          <p:nvPr/>
        </p:nvSpPr>
        <p:spPr>
          <a:xfrm>
            <a:off x="254850" y="5699550"/>
            <a:ext cx="667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-Donar’s Registration Page</a:t>
            </a:r>
            <a:endParaRPr sz="2000">
              <a:latin typeface="Times New Roman"/>
              <a:ea typeface="Times New Roman"/>
              <a:cs typeface="Times New Roman"/>
              <a:sym typeface="Times New Roman"/>
            </a:endParaRPr>
          </a:p>
        </p:txBody>
      </p:sp>
      <p:sp>
        <p:nvSpPr>
          <p:cNvPr id="326" name="Google Shape;326;g15817cb9c72_0_8"/>
          <p:cNvSpPr txBox="1"/>
          <p:nvPr/>
        </p:nvSpPr>
        <p:spPr>
          <a:xfrm>
            <a:off x="6341700" y="5699550"/>
            <a:ext cx="585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-Page for contacting the IRCS</a:t>
            </a:r>
            <a:endParaRPr sz="2000">
              <a:latin typeface="Times New Roman"/>
              <a:ea typeface="Times New Roman"/>
              <a:cs typeface="Times New Roman"/>
              <a:sym typeface="Times New Roman"/>
            </a:endParaRPr>
          </a:p>
        </p:txBody>
      </p:sp>
      <p:sp>
        <p:nvSpPr>
          <p:cNvPr id="327" name="Google Shape;327;g15817cb9c72_0_8"/>
          <p:cNvSpPr txBox="1"/>
          <p:nvPr/>
        </p:nvSpPr>
        <p:spPr>
          <a:xfrm>
            <a:off x="651875" y="352300"/>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dk1"/>
                </a:solidFill>
                <a:latin typeface="Times New Roman"/>
                <a:ea typeface="Times New Roman"/>
                <a:cs typeface="Times New Roman"/>
                <a:sym typeface="Times New Roman"/>
              </a:rPr>
              <a:t>INTERFACE DESIGN</a:t>
            </a:r>
            <a:endParaRPr sz="1900" b="1">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5817cb9c72_0_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333" name="Google Shape;333;g15817cb9c72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334" name="Google Shape;334;g15817cb9c72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335" name="Google Shape;335;g15817cb9c72_0_14"/>
          <p:cNvPicPr preferRelativeResize="0"/>
          <p:nvPr/>
        </p:nvPicPr>
        <p:blipFill>
          <a:blip r:embed="rId3">
            <a:alphaModFix/>
          </a:blip>
          <a:stretch>
            <a:fillRect/>
          </a:stretch>
        </p:blipFill>
        <p:spPr>
          <a:xfrm>
            <a:off x="0" y="1100525"/>
            <a:ext cx="5989176" cy="4147224"/>
          </a:xfrm>
          <a:prstGeom prst="rect">
            <a:avLst/>
          </a:prstGeom>
          <a:noFill/>
          <a:ln>
            <a:noFill/>
          </a:ln>
        </p:spPr>
      </p:pic>
      <p:pic>
        <p:nvPicPr>
          <p:cNvPr id="336" name="Google Shape;336;g15817cb9c72_0_14"/>
          <p:cNvPicPr preferRelativeResize="0"/>
          <p:nvPr/>
        </p:nvPicPr>
        <p:blipFill>
          <a:blip r:embed="rId4">
            <a:alphaModFix/>
          </a:blip>
          <a:stretch>
            <a:fillRect/>
          </a:stretch>
        </p:blipFill>
        <p:spPr>
          <a:xfrm>
            <a:off x="5989175" y="1100525"/>
            <a:ext cx="6202824" cy="4147224"/>
          </a:xfrm>
          <a:prstGeom prst="rect">
            <a:avLst/>
          </a:prstGeom>
          <a:noFill/>
          <a:ln>
            <a:noFill/>
          </a:ln>
        </p:spPr>
      </p:pic>
      <p:sp>
        <p:nvSpPr>
          <p:cNvPr id="337" name="Google Shape;337;g15817cb9c72_0_14"/>
          <p:cNvSpPr txBox="1"/>
          <p:nvPr/>
        </p:nvSpPr>
        <p:spPr>
          <a:xfrm>
            <a:off x="451800" y="5641625"/>
            <a:ext cx="667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a:ea typeface="Times New Roman"/>
                <a:cs typeface="Times New Roman"/>
                <a:sym typeface="Times New Roman"/>
              </a:rPr>
              <a:t>-About the Indian Red Cross Society</a:t>
            </a:r>
            <a:endParaRPr sz="2000" dirty="0">
              <a:latin typeface="Times New Roman"/>
              <a:ea typeface="Times New Roman"/>
              <a:cs typeface="Times New Roman"/>
              <a:sym typeface="Times New Roman"/>
            </a:endParaRPr>
          </a:p>
        </p:txBody>
      </p:sp>
      <p:sp>
        <p:nvSpPr>
          <p:cNvPr id="338" name="Google Shape;338;g15817cb9c72_0_14"/>
          <p:cNvSpPr txBox="1"/>
          <p:nvPr/>
        </p:nvSpPr>
        <p:spPr>
          <a:xfrm>
            <a:off x="6096000" y="5641625"/>
            <a:ext cx="6105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a:ea typeface="Times New Roman"/>
                <a:cs typeface="Times New Roman"/>
                <a:sym typeface="Times New Roman"/>
              </a:rPr>
              <a:t>-Admin Login</a:t>
            </a:r>
            <a:endParaRPr sz="2000" dirty="0">
              <a:latin typeface="Times New Roman"/>
              <a:ea typeface="Times New Roman"/>
              <a:cs typeface="Times New Roman"/>
              <a:sym typeface="Times New Roman"/>
            </a:endParaRPr>
          </a:p>
        </p:txBody>
      </p:sp>
      <p:sp>
        <p:nvSpPr>
          <p:cNvPr id="339" name="Google Shape;339;g15817cb9c72_0_14"/>
          <p:cNvSpPr txBox="1"/>
          <p:nvPr/>
        </p:nvSpPr>
        <p:spPr>
          <a:xfrm>
            <a:off x="581400" y="357075"/>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dk1"/>
                </a:solidFill>
                <a:latin typeface="Times New Roman"/>
                <a:ea typeface="Times New Roman"/>
                <a:cs typeface="Times New Roman"/>
                <a:sym typeface="Times New Roman"/>
              </a:rPr>
              <a:t>INTERFACE DESIGN</a:t>
            </a:r>
            <a:endParaRPr sz="1900" b="1">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5ad1cb75b5_0_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345" name="Google Shape;345;g15ad1cb75b5_0_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346" name="Google Shape;346;g15ad1cb75b5_0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grpSp>
        <p:nvGrpSpPr>
          <p:cNvPr id="347" name="Google Shape;347;g15ad1cb75b5_0_35"/>
          <p:cNvGrpSpPr/>
          <p:nvPr/>
        </p:nvGrpSpPr>
        <p:grpSpPr>
          <a:xfrm>
            <a:off x="2774950" y="977900"/>
            <a:ext cx="6432450" cy="4635600"/>
            <a:chOff x="2774950" y="977900"/>
            <a:chExt cx="6432450" cy="4635600"/>
          </a:xfrm>
        </p:grpSpPr>
        <p:sp>
          <p:nvSpPr>
            <p:cNvPr id="348" name="Google Shape;348;g15ad1cb75b5_0_35"/>
            <p:cNvSpPr/>
            <p:nvPr/>
          </p:nvSpPr>
          <p:spPr>
            <a:xfrm>
              <a:off x="2921000" y="3073400"/>
              <a:ext cx="1917600" cy="787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g15ad1cb75b5_0_35"/>
            <p:cNvSpPr/>
            <p:nvPr/>
          </p:nvSpPr>
          <p:spPr>
            <a:xfrm>
              <a:off x="6870700" y="1600200"/>
              <a:ext cx="978000" cy="787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g15ad1cb75b5_0_35"/>
            <p:cNvSpPr/>
            <p:nvPr/>
          </p:nvSpPr>
          <p:spPr>
            <a:xfrm>
              <a:off x="3810000" y="4432300"/>
              <a:ext cx="1263600" cy="787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g15ad1cb75b5_0_35"/>
            <p:cNvSpPr/>
            <p:nvPr/>
          </p:nvSpPr>
          <p:spPr>
            <a:xfrm>
              <a:off x="2774950" y="4826000"/>
              <a:ext cx="1492200" cy="787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g15ad1cb75b5_0_35"/>
            <p:cNvSpPr/>
            <p:nvPr/>
          </p:nvSpPr>
          <p:spPr>
            <a:xfrm>
              <a:off x="3810000" y="3463925"/>
              <a:ext cx="1263600" cy="787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g15ad1cb75b5_0_35"/>
            <p:cNvSpPr/>
            <p:nvPr/>
          </p:nvSpPr>
          <p:spPr>
            <a:xfrm>
              <a:off x="5073650" y="3479800"/>
              <a:ext cx="1765200" cy="4065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g15ad1cb75b5_0_35"/>
            <p:cNvSpPr/>
            <p:nvPr/>
          </p:nvSpPr>
          <p:spPr>
            <a:xfrm>
              <a:off x="8013700" y="977900"/>
              <a:ext cx="1193700" cy="469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g15ad1cb75b5_0_35"/>
            <p:cNvSpPr/>
            <p:nvPr/>
          </p:nvSpPr>
          <p:spPr>
            <a:xfrm>
              <a:off x="6838950" y="2512220"/>
              <a:ext cx="622200" cy="639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g15ad1cb75b5_0_35"/>
            <p:cNvSpPr/>
            <p:nvPr/>
          </p:nvSpPr>
          <p:spPr>
            <a:xfrm rot="2191639">
              <a:off x="6799849" y="3107717"/>
              <a:ext cx="331146" cy="43578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g15ad1cb75b5_0_35"/>
            <p:cNvSpPr/>
            <p:nvPr/>
          </p:nvSpPr>
          <p:spPr>
            <a:xfrm>
              <a:off x="7597608" y="1600200"/>
              <a:ext cx="251100" cy="1451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g15ad1cb75b5_0_35"/>
            <p:cNvSpPr/>
            <p:nvPr/>
          </p:nvSpPr>
          <p:spPr>
            <a:xfrm rot="-2198572">
              <a:off x="7553788" y="1225143"/>
              <a:ext cx="484564" cy="413404"/>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59" name="Google Shape;359;g15ad1cb75b5_0_35"/>
          <p:cNvSpPr txBox="1"/>
          <p:nvPr/>
        </p:nvSpPr>
        <p:spPr>
          <a:xfrm>
            <a:off x="838200" y="440200"/>
            <a:ext cx="6672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latin typeface="Times New Roman"/>
                <a:ea typeface="Times New Roman"/>
                <a:cs typeface="Times New Roman"/>
                <a:sym typeface="Times New Roman"/>
              </a:rPr>
              <a:t>References</a:t>
            </a:r>
            <a:endParaRPr sz="3200" b="1" u="sng">
              <a:latin typeface="Times New Roman"/>
              <a:ea typeface="Times New Roman"/>
              <a:cs typeface="Times New Roman"/>
              <a:sym typeface="Times New Roman"/>
            </a:endParaRPr>
          </a:p>
        </p:txBody>
      </p:sp>
      <p:sp>
        <p:nvSpPr>
          <p:cNvPr id="360" name="Google Shape;360;g15ad1cb75b5_0_35"/>
          <p:cNvSpPr txBox="1"/>
          <p:nvPr/>
        </p:nvSpPr>
        <p:spPr>
          <a:xfrm>
            <a:off x="926750" y="1436500"/>
            <a:ext cx="9313800" cy="31863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SzPts val="2700"/>
              <a:buFont typeface="Times New Roman"/>
              <a:buChar char="●"/>
            </a:pPr>
            <a:r>
              <a:rPr lang="en-US" sz="2400" u="sng" dirty="0">
                <a:solidFill>
                  <a:schemeClr val="hlink"/>
                </a:solidFill>
                <a:latin typeface="Times New Roman"/>
                <a:ea typeface="Times New Roman"/>
                <a:cs typeface="Times New Roman"/>
                <a:sym typeface="Times New Roman"/>
                <a:hlinkClick r:id="rId3"/>
              </a:rPr>
              <a:t>IRCS Home | Indian Red Cross Society</a:t>
            </a:r>
            <a:endParaRPr sz="27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3"/>
              </a:rPr>
              <a:t>https://www.indianredcross.org/ircs/index.php</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4"/>
              </a:rPr>
              <a:t>https://indianredcross.org/ircs/aboutus</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5"/>
              </a:rPr>
              <a:t>https://www.geeksforgeeks.org/</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6"/>
              </a:rPr>
              <a:t>www.youtube.com</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7"/>
              </a:rPr>
              <a:t>https://indianredcross.org/ircs/northzone</a:t>
            </a:r>
            <a:endParaRPr sz="2400" dirty="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US" sz="2400" u="sng" dirty="0">
                <a:solidFill>
                  <a:schemeClr val="hlink"/>
                </a:solidFill>
                <a:latin typeface="Times New Roman"/>
                <a:ea typeface="Times New Roman"/>
                <a:cs typeface="Times New Roman"/>
                <a:sym typeface="Times New Roman"/>
                <a:hlinkClick r:id="rId8"/>
              </a:rPr>
              <a:t>https://www.bing.com/images/search?q=blood+bank+management+system&amp;form=HDRSC2&amp;first=1&amp;tsc=ImageHoverTitle</a:t>
            </a:r>
            <a:endParaRPr sz="2400" dirty="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3"/>
          <p:cNvPicPr preferRelativeResize="0"/>
          <p:nvPr/>
        </p:nvPicPr>
        <p:blipFill rotWithShape="1">
          <a:blip r:embed="rId3">
            <a:alphaModFix/>
          </a:blip>
          <a:srcRect/>
          <a:stretch/>
        </p:blipFill>
        <p:spPr>
          <a:xfrm>
            <a:off x="2220516" y="1869282"/>
            <a:ext cx="7750969" cy="3119437"/>
          </a:xfrm>
          <a:prstGeom prst="rect">
            <a:avLst/>
          </a:prstGeom>
          <a:noFill/>
          <a:ln>
            <a:noFill/>
          </a:ln>
        </p:spPr>
      </p:pic>
      <p:sp>
        <p:nvSpPr>
          <p:cNvPr id="366" name="Google Shape;36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367" name="Google Shape;3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368" name="Google Shape;36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594925" y="1320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t>  Table of Contents</a:t>
            </a:r>
            <a:endParaRPr sz="3200" b="1"/>
          </a:p>
        </p:txBody>
      </p:sp>
      <p:sp>
        <p:nvSpPr>
          <p:cNvPr id="88" name="Google Shape;88;p2"/>
          <p:cNvSpPr txBox="1">
            <a:spLocks noGrp="1"/>
          </p:cNvSpPr>
          <p:nvPr>
            <p:ph type="body" idx="1"/>
          </p:nvPr>
        </p:nvSpPr>
        <p:spPr>
          <a:xfrm>
            <a:off x="1155203" y="1457700"/>
            <a:ext cx="10515600" cy="4351200"/>
          </a:xfrm>
          <a:prstGeom prst="rect">
            <a:avLst/>
          </a:prstGeom>
          <a:noFill/>
          <a:ln>
            <a:noFill/>
          </a:ln>
        </p:spPr>
        <p:txBody>
          <a:bodyPr spcFirstLastPara="1" wrap="square" lIns="91425" tIns="45700" rIns="91425" bIns="45700" anchor="t" anchorCtr="0">
            <a:noAutofit/>
          </a:bodyPr>
          <a:lstStyle/>
          <a:p>
            <a:pPr marL="457200" lvl="0" indent="-381000" algn="l" rtl="0">
              <a:lnSpc>
                <a:spcPct val="150000"/>
              </a:lnSpc>
              <a:spcBef>
                <a:spcPts val="1000"/>
              </a:spcBef>
              <a:spcAft>
                <a:spcPts val="0"/>
              </a:spcAft>
              <a:buSzPts val="2400"/>
              <a:buChar char="•"/>
            </a:pPr>
            <a:r>
              <a:rPr lang="en-US" sz="2400" dirty="0"/>
              <a:t>Problem Statement</a:t>
            </a:r>
            <a:endParaRPr sz="2400" dirty="0"/>
          </a:p>
          <a:p>
            <a:pPr marL="457200" lvl="0" indent="-381000" algn="l" rtl="0">
              <a:lnSpc>
                <a:spcPct val="150000"/>
              </a:lnSpc>
              <a:spcBef>
                <a:spcPts val="0"/>
              </a:spcBef>
              <a:spcAft>
                <a:spcPts val="0"/>
              </a:spcAft>
              <a:buSzPts val="2400"/>
              <a:buChar char="•"/>
            </a:pPr>
            <a:r>
              <a:rPr lang="en-US" sz="2400" dirty="0"/>
              <a:t>Solutions</a:t>
            </a:r>
            <a:endParaRPr sz="2400" dirty="0"/>
          </a:p>
          <a:p>
            <a:pPr marL="457200" lvl="0" indent="-381000" algn="l" rtl="0">
              <a:lnSpc>
                <a:spcPct val="150000"/>
              </a:lnSpc>
              <a:spcBef>
                <a:spcPts val="0"/>
              </a:spcBef>
              <a:spcAft>
                <a:spcPts val="0"/>
              </a:spcAft>
              <a:buSzPts val="2400"/>
              <a:buChar char="•"/>
            </a:pPr>
            <a:r>
              <a:rPr lang="en-US" sz="2400" dirty="0"/>
              <a:t>Scope of the project</a:t>
            </a:r>
            <a:endParaRPr sz="2400" dirty="0"/>
          </a:p>
          <a:p>
            <a:pPr marL="457200" lvl="0" indent="-381000" algn="l" rtl="0">
              <a:lnSpc>
                <a:spcPct val="150000"/>
              </a:lnSpc>
              <a:spcBef>
                <a:spcPts val="0"/>
              </a:spcBef>
              <a:spcAft>
                <a:spcPts val="0"/>
              </a:spcAft>
              <a:buSzPts val="2400"/>
              <a:buChar char="•"/>
            </a:pPr>
            <a:r>
              <a:rPr lang="en-US" sz="2400" dirty="0"/>
              <a:t>Tech Stack</a:t>
            </a:r>
            <a:endParaRPr sz="2400" dirty="0"/>
          </a:p>
          <a:p>
            <a:pPr marL="457200" lvl="0" indent="-381000" algn="l" rtl="0">
              <a:lnSpc>
                <a:spcPct val="150000"/>
              </a:lnSpc>
              <a:spcBef>
                <a:spcPts val="0"/>
              </a:spcBef>
              <a:spcAft>
                <a:spcPts val="0"/>
              </a:spcAft>
              <a:buSzPts val="2400"/>
              <a:buChar char="•"/>
            </a:pPr>
            <a:r>
              <a:rPr lang="en-US" sz="2400" dirty="0"/>
              <a:t>Features</a:t>
            </a:r>
            <a:endParaRPr sz="2400" dirty="0"/>
          </a:p>
          <a:p>
            <a:pPr marL="457200" lvl="0" indent="-381000" algn="l" rtl="0">
              <a:lnSpc>
                <a:spcPct val="150000"/>
              </a:lnSpc>
              <a:spcBef>
                <a:spcPts val="0"/>
              </a:spcBef>
              <a:spcAft>
                <a:spcPts val="0"/>
              </a:spcAft>
              <a:buSzPts val="2400"/>
              <a:buChar char="•"/>
            </a:pPr>
            <a:r>
              <a:rPr lang="en-US" sz="2400" dirty="0"/>
              <a:t>Workflow</a:t>
            </a:r>
            <a:endParaRPr sz="2400" dirty="0"/>
          </a:p>
          <a:p>
            <a:pPr marL="457200" lvl="0" indent="-381000" algn="l" rtl="0">
              <a:lnSpc>
                <a:spcPct val="150000"/>
              </a:lnSpc>
              <a:spcBef>
                <a:spcPts val="0"/>
              </a:spcBef>
              <a:spcAft>
                <a:spcPts val="0"/>
              </a:spcAft>
              <a:buSzPts val="2400"/>
              <a:buChar char="•"/>
            </a:pPr>
            <a:r>
              <a:rPr lang="en-US" sz="2400" dirty="0"/>
              <a:t>Demonstration</a:t>
            </a:r>
            <a:endParaRPr sz="2400" dirty="0"/>
          </a:p>
          <a:p>
            <a:pPr marL="457200" lvl="0" indent="-381000" algn="l" rtl="0">
              <a:lnSpc>
                <a:spcPct val="150000"/>
              </a:lnSpc>
              <a:spcBef>
                <a:spcPts val="0"/>
              </a:spcBef>
              <a:spcAft>
                <a:spcPts val="0"/>
              </a:spcAft>
              <a:buSzPts val="2400"/>
              <a:buChar char="•"/>
            </a:pPr>
            <a:r>
              <a:rPr lang="en-US" sz="2400" dirty="0"/>
              <a:t>References</a:t>
            </a:r>
            <a:endParaRPr sz="2400" dirty="0"/>
          </a:p>
        </p:txBody>
      </p:sp>
      <p:sp>
        <p:nvSpPr>
          <p:cNvPr id="89" name="Google Shape;8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90" name="Google Shape;9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91" name="Google Shape;9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65975" y="272451"/>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t>Problem Statement</a:t>
            </a:r>
            <a:endParaRPr sz="3200" b="1" u="sng"/>
          </a:p>
        </p:txBody>
      </p:sp>
      <p:sp>
        <p:nvSpPr>
          <p:cNvPr id="97" name="Google Shape;97;p3"/>
          <p:cNvSpPr txBox="1">
            <a:spLocks noGrp="1"/>
          </p:cNvSpPr>
          <p:nvPr>
            <p:ph type="body" idx="1"/>
          </p:nvPr>
        </p:nvSpPr>
        <p:spPr>
          <a:xfrm>
            <a:off x="823950" y="1154151"/>
            <a:ext cx="10544100" cy="4680600"/>
          </a:xfrm>
          <a:prstGeom prst="rect">
            <a:avLst/>
          </a:prstGeom>
          <a:noFill/>
          <a:ln>
            <a:noFill/>
          </a:ln>
        </p:spPr>
        <p:txBody>
          <a:bodyPr spcFirstLastPara="1" wrap="square" lIns="91425" tIns="45700" rIns="91425" bIns="45700" anchor="t" anchorCtr="0">
            <a:noAutofit/>
          </a:bodyPr>
          <a:lstStyle/>
          <a:p>
            <a:pPr marL="0" lvl="0" indent="457200" algn="l" rtl="0">
              <a:lnSpc>
                <a:spcPct val="130000"/>
              </a:lnSpc>
              <a:spcBef>
                <a:spcPts val="400"/>
              </a:spcBef>
              <a:spcAft>
                <a:spcPts val="0"/>
              </a:spcAft>
              <a:buSzPts val="1018"/>
              <a:buNone/>
            </a:pPr>
            <a:r>
              <a:rPr lang="en-US" sz="2400" dirty="0"/>
              <a:t>The following problem arises when using a typical blood bank’s existing system: </a:t>
            </a:r>
            <a:endParaRPr sz="2400" dirty="0"/>
          </a:p>
          <a:p>
            <a:pPr marL="0" lvl="0" indent="0" algn="l" rtl="0">
              <a:lnSpc>
                <a:spcPct val="130000"/>
              </a:lnSpc>
              <a:spcBef>
                <a:spcPts val="400"/>
              </a:spcBef>
              <a:spcAft>
                <a:spcPts val="0"/>
              </a:spcAft>
              <a:buSzPts val="1018"/>
              <a:buNone/>
            </a:pPr>
            <a:r>
              <a:rPr lang="en-US" sz="2400" b="1" i="1" dirty="0"/>
              <a:t>• Personal profile accessibility</a:t>
            </a:r>
            <a:r>
              <a:rPr lang="en-US" sz="2400" i="1" dirty="0"/>
              <a:t> </a:t>
            </a:r>
            <a:endParaRPr sz="2400" i="1" dirty="0"/>
          </a:p>
          <a:p>
            <a:pPr marL="0" lvl="0" indent="0" algn="l" rtl="0">
              <a:lnSpc>
                <a:spcPct val="130000"/>
              </a:lnSpc>
              <a:spcBef>
                <a:spcPts val="400"/>
              </a:spcBef>
              <a:spcAft>
                <a:spcPts val="0"/>
              </a:spcAft>
              <a:buSzPts val="1018"/>
              <a:buNone/>
            </a:pPr>
            <a:r>
              <a:rPr lang="en-US" sz="2400" dirty="0"/>
              <a:t>The donor’s information can only be updated by the administrators of the blood bank. A donor can update their information by calling, faxing, e-mailing, but not by themselves. This is a waste of time just for updating a piece of information and it may be troublesome for some donors.</a:t>
            </a:r>
            <a:endParaRPr sz="2400" dirty="0"/>
          </a:p>
          <a:p>
            <a:pPr marL="0" lvl="0" indent="0" algn="just" rtl="0">
              <a:lnSpc>
                <a:spcPct val="130000"/>
              </a:lnSpc>
              <a:spcBef>
                <a:spcPts val="400"/>
              </a:spcBef>
              <a:spcAft>
                <a:spcPts val="0"/>
              </a:spcAft>
              <a:buSzPts val="1665"/>
              <a:buNone/>
            </a:pPr>
            <a:r>
              <a:rPr lang="en-US" sz="2400" b="1" i="1" dirty="0">
                <a:highlight>
                  <a:srgbClr val="FFFFFF"/>
                </a:highlight>
              </a:rPr>
              <a:t>• Donation record accessibility </a:t>
            </a:r>
            <a:endParaRPr sz="2400" b="1" i="1" dirty="0">
              <a:highlight>
                <a:srgbClr val="FFFFFF"/>
              </a:highlight>
            </a:endParaRPr>
          </a:p>
          <a:p>
            <a:pPr marL="0" lvl="0" indent="0" algn="just" rtl="0">
              <a:lnSpc>
                <a:spcPct val="130000"/>
              </a:lnSpc>
              <a:spcBef>
                <a:spcPts val="400"/>
              </a:spcBef>
              <a:spcAft>
                <a:spcPts val="0"/>
              </a:spcAft>
              <a:buSzPts val="1665"/>
              <a:buNone/>
            </a:pPr>
            <a:r>
              <a:rPr lang="en-US" sz="2400" dirty="0">
                <a:highlight>
                  <a:srgbClr val="FFFFFF"/>
                </a:highlight>
              </a:rPr>
              <a:t>The donor ID card is the only tangible evidence that contains the donor’s recent donation records, if the card gets lost, donors may find it difficult to schedule their next appointment since they are not able to see the last time they had donated blood.  </a:t>
            </a:r>
            <a:endParaRPr sz="2400" dirty="0"/>
          </a:p>
        </p:txBody>
      </p:sp>
      <p:sp>
        <p:nvSpPr>
          <p:cNvPr id="98" name="Google Shape;9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99" name="Google Shape;9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00" name="Google Shape;10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15ad1cb75b5_0_13"/>
          <p:cNvSpPr txBox="1">
            <a:spLocks noGrp="1"/>
          </p:cNvSpPr>
          <p:nvPr>
            <p:ph type="title"/>
          </p:nvPr>
        </p:nvSpPr>
        <p:spPr>
          <a:xfrm>
            <a:off x="768700" y="284051"/>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t>Problem Statement</a:t>
            </a:r>
            <a:endParaRPr sz="3200" b="1" u="sng"/>
          </a:p>
        </p:txBody>
      </p:sp>
      <p:sp>
        <p:nvSpPr>
          <p:cNvPr id="106" name="Google Shape;106;g15ad1cb75b5_0_13"/>
          <p:cNvSpPr txBox="1">
            <a:spLocks noGrp="1"/>
          </p:cNvSpPr>
          <p:nvPr>
            <p:ph type="body" idx="1"/>
          </p:nvPr>
        </p:nvSpPr>
        <p:spPr>
          <a:xfrm>
            <a:off x="823950" y="1461288"/>
            <a:ext cx="10544100" cy="46806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400"/>
              </a:spcBef>
              <a:spcAft>
                <a:spcPts val="0"/>
              </a:spcAft>
              <a:buNone/>
            </a:pPr>
            <a:r>
              <a:rPr lang="en-US" sz="2400" b="1" i="1" dirty="0">
                <a:highlight>
                  <a:schemeClr val="lt1"/>
                </a:highlight>
              </a:rPr>
              <a:t>• Searching for Required Blood Group </a:t>
            </a:r>
            <a:endParaRPr sz="2400" b="1" i="1" dirty="0">
              <a:highlight>
                <a:schemeClr val="lt1"/>
              </a:highlight>
            </a:endParaRPr>
          </a:p>
          <a:p>
            <a:pPr marL="0" lvl="0" indent="0" algn="just" rtl="0">
              <a:lnSpc>
                <a:spcPct val="150000"/>
              </a:lnSpc>
              <a:spcBef>
                <a:spcPts val="400"/>
              </a:spcBef>
              <a:spcAft>
                <a:spcPts val="0"/>
              </a:spcAft>
              <a:buClr>
                <a:schemeClr val="dk1"/>
              </a:buClr>
              <a:buSzPts val="1800"/>
              <a:buFont typeface="Arial"/>
              <a:buNone/>
            </a:pPr>
            <a:r>
              <a:rPr lang="en-US" sz="2400" dirty="0">
                <a:highlight>
                  <a:schemeClr val="lt1"/>
                </a:highlight>
              </a:rPr>
              <a:t>Searching for the particular blood groups in the specific regions with the </a:t>
            </a:r>
            <a:r>
              <a:rPr lang="en-US" sz="2400" dirty="0" err="1">
                <a:highlight>
                  <a:schemeClr val="lt1"/>
                </a:highlight>
              </a:rPr>
              <a:t>donors’s</a:t>
            </a:r>
            <a:r>
              <a:rPr lang="en-US" sz="2400" dirty="0">
                <a:highlight>
                  <a:schemeClr val="lt1"/>
                </a:highlight>
              </a:rPr>
              <a:t> information.</a:t>
            </a:r>
            <a:endParaRPr sz="2400" dirty="0">
              <a:highlight>
                <a:schemeClr val="lt1"/>
              </a:highlight>
            </a:endParaRPr>
          </a:p>
        </p:txBody>
      </p:sp>
      <p:sp>
        <p:nvSpPr>
          <p:cNvPr id="107" name="Google Shape;107;g15ad1cb75b5_0_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08" name="Google Shape;108;g15ad1cb75b5_0_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09" name="Google Shape;109;g15ad1cb75b5_0_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838212" y="341150"/>
            <a:ext cx="10515600" cy="79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200" b="1" u="sng"/>
              <a:t>Solution	</a:t>
            </a:r>
            <a:endParaRPr sz="3200" b="1" u="sng"/>
          </a:p>
        </p:txBody>
      </p:sp>
      <p:sp>
        <p:nvSpPr>
          <p:cNvPr id="115" name="Google Shape;11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16" name="Google Shape;11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117" name="Google Shape;11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18" name="Google Shape;118;p4"/>
          <p:cNvSpPr txBox="1">
            <a:spLocks noGrp="1"/>
          </p:cNvSpPr>
          <p:nvPr>
            <p:ph type="body" idx="1"/>
          </p:nvPr>
        </p:nvSpPr>
        <p:spPr>
          <a:xfrm>
            <a:off x="371250" y="762102"/>
            <a:ext cx="11449500" cy="5108700"/>
          </a:xfrm>
          <a:prstGeom prst="rect">
            <a:avLst/>
          </a:prstGeom>
          <a:noFill/>
          <a:ln>
            <a:noFill/>
          </a:ln>
        </p:spPr>
        <p:txBody>
          <a:bodyPr spcFirstLastPara="1" wrap="square" lIns="91425" tIns="45700" rIns="91425" bIns="45700" anchor="t" anchorCtr="0">
            <a:noAutofit/>
          </a:bodyPr>
          <a:lstStyle/>
          <a:p>
            <a:pPr marL="457200" lvl="0" indent="-374650" algn="just" rtl="0">
              <a:lnSpc>
                <a:spcPct val="160000"/>
              </a:lnSpc>
              <a:spcBef>
                <a:spcPts val="1600"/>
              </a:spcBef>
              <a:spcAft>
                <a:spcPts val="0"/>
              </a:spcAft>
              <a:buClr>
                <a:srgbClr val="222222"/>
              </a:buClr>
              <a:buSzPts val="2300"/>
              <a:buFont typeface="Arial"/>
              <a:buChar char="-"/>
            </a:pPr>
            <a:r>
              <a:rPr lang="en-US" sz="2400" dirty="0">
                <a:solidFill>
                  <a:srgbClr val="222222"/>
                </a:solidFill>
                <a:highlight>
                  <a:srgbClr val="FFFFFF"/>
                </a:highlight>
                <a:latin typeface="Times New Roman"/>
                <a:ea typeface="Times New Roman"/>
                <a:cs typeface="Times New Roman"/>
                <a:sym typeface="Times New Roman"/>
              </a:rPr>
              <a:t>This </a:t>
            </a:r>
            <a:r>
              <a:rPr lang="en-US" sz="2400" b="1" dirty="0">
                <a:solidFill>
                  <a:srgbClr val="222222"/>
                </a:solidFill>
                <a:highlight>
                  <a:srgbClr val="FFFFFF"/>
                </a:highlight>
                <a:latin typeface="Times New Roman"/>
                <a:ea typeface="Times New Roman"/>
                <a:cs typeface="Times New Roman"/>
                <a:sym typeface="Times New Roman"/>
              </a:rPr>
              <a:t>Blood Bank Management System</a:t>
            </a:r>
            <a:r>
              <a:rPr lang="en-US" sz="2400" dirty="0">
                <a:solidFill>
                  <a:srgbClr val="222222"/>
                </a:solidFill>
                <a:highlight>
                  <a:srgbClr val="FFFFFF"/>
                </a:highlight>
                <a:latin typeface="Times New Roman"/>
                <a:ea typeface="Times New Roman"/>
                <a:cs typeface="Times New Roman"/>
                <a:sym typeface="Times New Roman"/>
              </a:rPr>
              <a:t> </a:t>
            </a:r>
            <a:r>
              <a:rPr lang="en-US" sz="2400" b="1" dirty="0">
                <a:solidFill>
                  <a:srgbClr val="222222"/>
                </a:solidFill>
                <a:highlight>
                  <a:srgbClr val="FFFFFF"/>
                </a:highlight>
                <a:latin typeface="Times New Roman"/>
                <a:ea typeface="Times New Roman"/>
                <a:cs typeface="Times New Roman"/>
                <a:sym typeface="Times New Roman"/>
              </a:rPr>
              <a:t>in Django </a:t>
            </a:r>
            <a:r>
              <a:rPr lang="en-US" sz="2400" dirty="0">
                <a:solidFill>
                  <a:srgbClr val="222222"/>
                </a:solidFill>
                <a:highlight>
                  <a:srgbClr val="FFFFFF"/>
                </a:highlight>
                <a:latin typeface="Times New Roman"/>
                <a:ea typeface="Times New Roman"/>
                <a:cs typeface="Times New Roman"/>
                <a:sym typeface="Times New Roman"/>
              </a:rPr>
              <a:t>has functionalities of enlisting blood givers and through which individuals requiring blood can look and contact them after donors are registered. The blood request and recipient blood need to be approved or rejected by the system. The blood stock and blood donations are not limited to the users.</a:t>
            </a:r>
            <a:endParaRPr sz="2400" dirty="0">
              <a:solidFill>
                <a:srgbClr val="222222"/>
              </a:solidFill>
              <a:highlight>
                <a:srgbClr val="FFFFFF"/>
              </a:highlight>
              <a:latin typeface="Times New Roman"/>
              <a:ea typeface="Times New Roman"/>
              <a:cs typeface="Times New Roman"/>
              <a:sym typeface="Times New Roman"/>
            </a:endParaRPr>
          </a:p>
          <a:p>
            <a:pPr marL="457200" lvl="0" indent="-374650" algn="just" rtl="0">
              <a:lnSpc>
                <a:spcPct val="160000"/>
              </a:lnSpc>
              <a:spcBef>
                <a:spcPts val="0"/>
              </a:spcBef>
              <a:spcAft>
                <a:spcPts val="0"/>
              </a:spcAft>
              <a:buClr>
                <a:srgbClr val="222222"/>
              </a:buClr>
              <a:buSzPts val="2300"/>
              <a:buFont typeface="Arial"/>
              <a:buChar char="-"/>
            </a:pPr>
            <a:r>
              <a:rPr lang="en-US" sz="2400" dirty="0">
                <a:solidFill>
                  <a:srgbClr val="222222"/>
                </a:solidFill>
                <a:highlight>
                  <a:srgbClr val="FFFFFF"/>
                </a:highlight>
                <a:latin typeface="Times New Roman"/>
                <a:ea typeface="Times New Roman"/>
                <a:cs typeface="Times New Roman"/>
                <a:sym typeface="Times New Roman"/>
              </a:rPr>
              <a:t>This websites gives highlights of admin board through which admin can contact all</a:t>
            </a:r>
            <a:endParaRPr sz="2400" dirty="0"/>
          </a:p>
          <a:p>
            <a:pPr marL="104775" lvl="0" indent="0" algn="just" rtl="0">
              <a:lnSpc>
                <a:spcPct val="160000"/>
              </a:lnSpc>
              <a:spcBef>
                <a:spcPts val="0"/>
              </a:spcBef>
              <a:spcAft>
                <a:spcPts val="0"/>
              </a:spcAft>
              <a:buClr>
                <a:srgbClr val="222222"/>
              </a:buClr>
              <a:buSzPts val="1950"/>
              <a:buNone/>
            </a:pPr>
            <a:r>
              <a:rPr lang="en-US" sz="2400" dirty="0">
                <a:solidFill>
                  <a:srgbClr val="222222"/>
                </a:solidFill>
                <a:highlight>
                  <a:srgbClr val="FFFFFF"/>
                </a:highlight>
                <a:latin typeface="Times New Roman"/>
                <a:ea typeface="Times New Roman"/>
                <a:cs typeface="Times New Roman"/>
                <a:sym typeface="Times New Roman"/>
              </a:rPr>
              <a:t>     givers list, all blood banks needed during donations through admin.</a:t>
            </a:r>
            <a:endParaRPr sz="2400" dirty="0">
              <a:solidFill>
                <a:srgbClr val="222222"/>
              </a:solidFill>
              <a:highlight>
                <a:srgbClr val="FFFFFF"/>
              </a:highlight>
              <a:latin typeface="Times New Roman"/>
              <a:ea typeface="Times New Roman"/>
              <a:cs typeface="Times New Roman"/>
              <a:sym typeface="Times New Roman"/>
            </a:endParaRPr>
          </a:p>
          <a:p>
            <a:pPr marL="104775" lvl="0" indent="0" algn="just" rtl="0">
              <a:lnSpc>
                <a:spcPct val="90000"/>
              </a:lnSpc>
              <a:spcBef>
                <a:spcPts val="0"/>
              </a:spcBef>
              <a:spcAft>
                <a:spcPts val="0"/>
              </a:spcAft>
              <a:buClr>
                <a:srgbClr val="222222"/>
              </a:buClr>
              <a:buSzPts val="1950"/>
              <a:buNone/>
            </a:pPr>
            <a:r>
              <a:rPr lang="en-US" sz="2400" dirty="0">
                <a:solidFill>
                  <a:srgbClr val="222222"/>
                </a:solidFill>
                <a:highlight>
                  <a:srgbClr val="FFFFFF"/>
                </a:highlight>
                <a:latin typeface="Times New Roman"/>
                <a:ea typeface="Times New Roman"/>
                <a:cs typeface="Times New Roman"/>
                <a:sym typeface="Times New Roman"/>
              </a:rPr>
              <a:t>-    Additionally, this system has a contact page where all contact details are accessible if a </a:t>
            </a:r>
            <a:endParaRPr sz="2400" dirty="0"/>
          </a:p>
          <a:p>
            <a:pPr marL="104775" lvl="0" indent="0" algn="just" rtl="0">
              <a:lnSpc>
                <a:spcPct val="90000"/>
              </a:lnSpc>
              <a:spcBef>
                <a:spcPts val="0"/>
              </a:spcBef>
              <a:spcAft>
                <a:spcPts val="0"/>
              </a:spcAft>
              <a:buClr>
                <a:srgbClr val="222222"/>
              </a:buClr>
              <a:buSzPts val="1950"/>
              <a:buNone/>
            </a:pPr>
            <a:endParaRPr sz="2400" dirty="0">
              <a:solidFill>
                <a:srgbClr val="222222"/>
              </a:solidFill>
              <a:highlight>
                <a:srgbClr val="FFFFFF"/>
              </a:highlight>
              <a:latin typeface="Times New Roman"/>
              <a:ea typeface="Times New Roman"/>
              <a:cs typeface="Times New Roman"/>
              <a:sym typeface="Times New Roman"/>
            </a:endParaRPr>
          </a:p>
          <a:p>
            <a:pPr marL="104775" lvl="0" indent="0" algn="just" rtl="0">
              <a:lnSpc>
                <a:spcPct val="90000"/>
              </a:lnSpc>
              <a:spcBef>
                <a:spcPts val="0"/>
              </a:spcBef>
              <a:spcAft>
                <a:spcPts val="0"/>
              </a:spcAft>
              <a:buClr>
                <a:srgbClr val="222222"/>
              </a:buClr>
              <a:buSzPts val="1950"/>
              <a:buNone/>
            </a:pPr>
            <a:r>
              <a:rPr lang="en-US" sz="2400" dirty="0">
                <a:solidFill>
                  <a:srgbClr val="222222"/>
                </a:solidFill>
                <a:highlight>
                  <a:srgbClr val="FFFFFF"/>
                </a:highlight>
                <a:latin typeface="Times New Roman"/>
                <a:ea typeface="Times New Roman"/>
                <a:cs typeface="Times New Roman"/>
                <a:sym typeface="Times New Roman"/>
              </a:rPr>
              <a:t>      blood emergency happens and the website is inaccessible</a:t>
            </a:r>
            <a:r>
              <a:rPr lang="en-US" sz="2400" dirty="0">
                <a:solidFill>
                  <a:srgbClr val="222222"/>
                </a:solidFill>
                <a:highlight>
                  <a:srgbClr val="FFFFFF"/>
                </a:highlight>
              </a:rPr>
              <a:t>.</a:t>
            </a:r>
            <a:endParaRPr sz="24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5ad1cb75b5_0_64"/>
          <p:cNvSpPr txBox="1">
            <a:spLocks noGrp="1"/>
          </p:cNvSpPr>
          <p:nvPr>
            <p:ph type="title"/>
          </p:nvPr>
        </p:nvSpPr>
        <p:spPr>
          <a:xfrm>
            <a:off x="768700" y="284051"/>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a:t>Scope of the Project</a:t>
            </a:r>
            <a:endParaRPr sz="3200" b="1" u="sng"/>
          </a:p>
        </p:txBody>
      </p:sp>
      <p:sp>
        <p:nvSpPr>
          <p:cNvPr id="124" name="Google Shape;124;g15ad1cb75b5_0_64"/>
          <p:cNvSpPr txBox="1">
            <a:spLocks noGrp="1"/>
          </p:cNvSpPr>
          <p:nvPr>
            <p:ph type="body" idx="1"/>
          </p:nvPr>
        </p:nvSpPr>
        <p:spPr>
          <a:xfrm>
            <a:off x="613940" y="1088650"/>
            <a:ext cx="10964120" cy="5267700"/>
          </a:xfrm>
          <a:prstGeom prst="rect">
            <a:avLst/>
          </a:prstGeom>
          <a:noFill/>
          <a:ln>
            <a:noFill/>
          </a:ln>
        </p:spPr>
        <p:txBody>
          <a:bodyPr spcFirstLastPara="1" wrap="square" lIns="91425" tIns="45700" rIns="91425" bIns="45700" anchor="t" anchorCtr="0">
            <a:noAutofit/>
          </a:bodyPr>
          <a:lstStyle/>
          <a:p>
            <a:pPr marL="0" lvl="0" indent="0" algn="just" rtl="0">
              <a:lnSpc>
                <a:spcPct val="140000"/>
              </a:lnSpc>
              <a:spcBef>
                <a:spcPts val="400"/>
              </a:spcBef>
              <a:spcAft>
                <a:spcPts val="0"/>
              </a:spcAft>
              <a:buSzPts val="852"/>
              <a:buNone/>
            </a:pPr>
            <a:r>
              <a:rPr lang="en-US" sz="2400" dirty="0">
                <a:highlight>
                  <a:schemeClr val="lt1"/>
                </a:highlight>
              </a:rPr>
              <a:t>The system functions and features of our system will include the following:</a:t>
            </a:r>
            <a:endParaRPr sz="2400" dirty="0">
              <a:highlight>
                <a:schemeClr val="lt1"/>
              </a:highlight>
            </a:endParaRPr>
          </a:p>
          <a:p>
            <a:pPr marL="457200" lvl="0" indent="-374650" algn="just" rtl="0">
              <a:lnSpc>
                <a:spcPct val="140000"/>
              </a:lnSpc>
              <a:spcBef>
                <a:spcPts val="400"/>
              </a:spcBef>
              <a:spcAft>
                <a:spcPts val="0"/>
              </a:spcAft>
              <a:buSzPts val="2300"/>
              <a:buChar char="•"/>
            </a:pPr>
            <a:r>
              <a:rPr lang="en-US" sz="2400" b="1" dirty="0">
                <a:highlight>
                  <a:schemeClr val="lt1"/>
                </a:highlight>
              </a:rPr>
              <a:t>Registration</a:t>
            </a:r>
            <a:endParaRPr sz="2400" b="1" dirty="0">
              <a:highlight>
                <a:schemeClr val="lt1"/>
              </a:highlight>
            </a:endParaRPr>
          </a:p>
          <a:p>
            <a:pPr marL="457200" lvl="0" indent="0" algn="just" rtl="0">
              <a:lnSpc>
                <a:spcPct val="140000"/>
              </a:lnSpc>
              <a:spcBef>
                <a:spcPts val="400"/>
              </a:spcBef>
              <a:spcAft>
                <a:spcPts val="0"/>
              </a:spcAft>
              <a:buSzPts val="852"/>
              <a:buNone/>
            </a:pPr>
            <a:r>
              <a:rPr lang="en-US" sz="2400" dirty="0">
                <a:highlight>
                  <a:schemeClr val="lt1"/>
                </a:highlight>
              </a:rPr>
              <a:t>This function allows the donor and administrator to register as a user to interact with the system. The system requires the user to login before viewing and editing any information.</a:t>
            </a:r>
            <a:endParaRPr sz="2400" dirty="0">
              <a:highlight>
                <a:schemeClr val="lt1"/>
              </a:highlight>
            </a:endParaRPr>
          </a:p>
          <a:p>
            <a:pPr marL="457200" lvl="0" indent="-374650" algn="just" rtl="0">
              <a:lnSpc>
                <a:spcPct val="140000"/>
              </a:lnSpc>
              <a:spcBef>
                <a:spcPts val="400"/>
              </a:spcBef>
              <a:spcAft>
                <a:spcPts val="0"/>
              </a:spcAft>
              <a:buSzPts val="2300"/>
              <a:buChar char="•"/>
            </a:pPr>
            <a:r>
              <a:rPr lang="en-US" sz="2400" b="1" dirty="0">
                <a:highlight>
                  <a:schemeClr val="lt1"/>
                </a:highlight>
              </a:rPr>
              <a:t>View and edit information online</a:t>
            </a:r>
            <a:endParaRPr sz="2400" b="1" dirty="0">
              <a:highlight>
                <a:schemeClr val="lt1"/>
              </a:highlight>
            </a:endParaRPr>
          </a:p>
          <a:p>
            <a:pPr marL="457200" lvl="0" indent="0" algn="just" rtl="0">
              <a:lnSpc>
                <a:spcPct val="140000"/>
              </a:lnSpc>
              <a:spcBef>
                <a:spcPts val="400"/>
              </a:spcBef>
              <a:spcAft>
                <a:spcPts val="0"/>
              </a:spcAft>
              <a:buSzPts val="852"/>
              <a:buNone/>
            </a:pPr>
            <a:r>
              <a:rPr lang="en-US" sz="2400" dirty="0">
                <a:highlight>
                  <a:schemeClr val="lt1"/>
                </a:highlight>
              </a:rPr>
              <a:t>Donors are allowed to view their blood donation records online by their given account. They can also edit their personal information through the system.</a:t>
            </a:r>
            <a:endParaRPr sz="2400" dirty="0">
              <a:highlight>
                <a:schemeClr val="lt1"/>
              </a:highlight>
            </a:endParaRPr>
          </a:p>
          <a:p>
            <a:pPr marL="0" lvl="0" indent="0" algn="just" rtl="0">
              <a:lnSpc>
                <a:spcPct val="140000"/>
              </a:lnSpc>
              <a:spcBef>
                <a:spcPts val="400"/>
              </a:spcBef>
              <a:spcAft>
                <a:spcPts val="0"/>
              </a:spcAft>
              <a:buNone/>
            </a:pPr>
            <a:endParaRPr sz="2400" dirty="0">
              <a:highlight>
                <a:schemeClr val="lt1"/>
              </a:highlight>
            </a:endParaRPr>
          </a:p>
        </p:txBody>
      </p:sp>
      <p:sp>
        <p:nvSpPr>
          <p:cNvPr id="125" name="Google Shape;125;g15ad1cb75b5_0_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6" name="Google Shape;126;g15ad1cb75b5_0_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27" name="Google Shape;127;g15ad1cb75b5_0_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5ad1cb75b5_0_79"/>
          <p:cNvSpPr txBox="1">
            <a:spLocks noGrp="1"/>
          </p:cNvSpPr>
          <p:nvPr>
            <p:ph type="title"/>
          </p:nvPr>
        </p:nvSpPr>
        <p:spPr>
          <a:xfrm>
            <a:off x="768700" y="284051"/>
            <a:ext cx="10515600" cy="88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sz="3200" b="1" u="sng" dirty="0"/>
              <a:t>Scope of the Project</a:t>
            </a:r>
            <a:endParaRPr sz="3200" b="1" u="sng" dirty="0"/>
          </a:p>
        </p:txBody>
      </p:sp>
      <p:sp>
        <p:nvSpPr>
          <p:cNvPr id="133" name="Google Shape;133;g15ad1cb75b5_0_79"/>
          <p:cNvSpPr txBox="1">
            <a:spLocks noGrp="1"/>
          </p:cNvSpPr>
          <p:nvPr>
            <p:ph type="body" idx="1"/>
          </p:nvPr>
        </p:nvSpPr>
        <p:spPr>
          <a:xfrm>
            <a:off x="377225" y="917350"/>
            <a:ext cx="11437550" cy="5439000"/>
          </a:xfrm>
          <a:prstGeom prst="rect">
            <a:avLst/>
          </a:prstGeom>
          <a:noFill/>
          <a:ln>
            <a:noFill/>
          </a:ln>
        </p:spPr>
        <p:txBody>
          <a:bodyPr spcFirstLastPara="1" wrap="square" lIns="91425" tIns="45700" rIns="91425" bIns="45700" anchor="t" anchorCtr="0">
            <a:noAutofit/>
          </a:bodyPr>
          <a:lstStyle/>
          <a:p>
            <a:pPr marL="457200" lvl="0" indent="-368300" algn="just" rtl="0">
              <a:lnSpc>
                <a:spcPct val="140000"/>
              </a:lnSpc>
              <a:spcBef>
                <a:spcPts val="400"/>
              </a:spcBef>
              <a:spcAft>
                <a:spcPts val="0"/>
              </a:spcAft>
              <a:buSzPts val="2200"/>
              <a:buChar char="•"/>
            </a:pPr>
            <a:r>
              <a:rPr lang="en-US" sz="2400" b="1" dirty="0">
                <a:highlight>
                  <a:schemeClr val="lt1"/>
                </a:highlight>
              </a:rPr>
              <a:t>Manage blood inventory</a:t>
            </a:r>
            <a:endParaRPr sz="2400" b="1" dirty="0">
              <a:highlight>
                <a:schemeClr val="lt1"/>
              </a:highlight>
            </a:endParaRPr>
          </a:p>
          <a:p>
            <a:pPr marL="457200" lvl="0" indent="0" algn="just" rtl="0">
              <a:lnSpc>
                <a:spcPct val="140000"/>
              </a:lnSpc>
              <a:spcBef>
                <a:spcPts val="400"/>
              </a:spcBef>
              <a:spcAft>
                <a:spcPts val="0"/>
              </a:spcAft>
              <a:buSzPts val="852"/>
              <a:buNone/>
            </a:pPr>
            <a:r>
              <a:rPr lang="en-US" sz="2400" dirty="0">
                <a:highlight>
                  <a:schemeClr val="lt1"/>
                </a:highlight>
              </a:rPr>
              <a:t>The blood stock that is checked-in to the system first will be the first one given to the hospital when requested. When the blood stock is expired, the administrator is responsible for removing the stock from the inventory and updating the system.</a:t>
            </a:r>
            <a:endParaRPr sz="2400" dirty="0">
              <a:highlight>
                <a:schemeClr val="lt1"/>
              </a:highlight>
            </a:endParaRPr>
          </a:p>
          <a:p>
            <a:pPr marL="457200" lvl="0" indent="-368300" algn="just" rtl="0">
              <a:lnSpc>
                <a:spcPct val="140000"/>
              </a:lnSpc>
              <a:spcBef>
                <a:spcPts val="400"/>
              </a:spcBef>
              <a:spcAft>
                <a:spcPts val="0"/>
              </a:spcAft>
              <a:buSzPts val="2200"/>
              <a:buChar char="•"/>
            </a:pPr>
            <a:r>
              <a:rPr lang="en-US" sz="2400" b="1" dirty="0">
                <a:highlight>
                  <a:schemeClr val="lt1"/>
                </a:highlight>
              </a:rPr>
              <a:t>Notify by E-mail  </a:t>
            </a:r>
            <a:endParaRPr sz="2400" b="1" dirty="0">
              <a:highlight>
                <a:schemeClr val="lt1"/>
              </a:highlight>
            </a:endParaRPr>
          </a:p>
          <a:p>
            <a:pPr marL="457200" lvl="0" indent="0" algn="just" rtl="0">
              <a:lnSpc>
                <a:spcPct val="140000"/>
              </a:lnSpc>
              <a:spcBef>
                <a:spcPts val="400"/>
              </a:spcBef>
              <a:spcAft>
                <a:spcPts val="0"/>
              </a:spcAft>
              <a:buNone/>
            </a:pPr>
            <a:r>
              <a:rPr lang="en-US" sz="2400" dirty="0">
                <a:highlight>
                  <a:schemeClr val="lt1"/>
                </a:highlight>
              </a:rPr>
              <a:t>Hospitals can receive e-mail responding to their requested blood whether it is available in our stock or not.</a:t>
            </a:r>
            <a:endParaRPr sz="2400" dirty="0">
              <a:highlight>
                <a:schemeClr val="lt1"/>
              </a:highlight>
            </a:endParaRPr>
          </a:p>
          <a:p>
            <a:pPr marL="457200" lvl="0" indent="-387350" algn="just" rtl="0">
              <a:lnSpc>
                <a:spcPct val="140000"/>
              </a:lnSpc>
              <a:spcBef>
                <a:spcPts val="400"/>
              </a:spcBef>
              <a:spcAft>
                <a:spcPts val="0"/>
              </a:spcAft>
              <a:buSzPts val="2500"/>
              <a:buChar char="•"/>
            </a:pPr>
            <a:r>
              <a:rPr lang="en-US" sz="2400" b="1" dirty="0">
                <a:highlight>
                  <a:schemeClr val="lt1"/>
                </a:highlight>
              </a:rPr>
              <a:t> Summary report</a:t>
            </a:r>
            <a:r>
              <a:rPr lang="en-US" sz="2400" dirty="0">
                <a:highlight>
                  <a:schemeClr val="lt1"/>
                </a:highlight>
              </a:rPr>
              <a:t> </a:t>
            </a:r>
            <a:endParaRPr sz="2400" dirty="0">
              <a:highlight>
                <a:schemeClr val="lt1"/>
              </a:highlight>
            </a:endParaRPr>
          </a:p>
          <a:p>
            <a:pPr marL="457200" lvl="0" indent="0" algn="just" rtl="0">
              <a:lnSpc>
                <a:spcPct val="140000"/>
              </a:lnSpc>
              <a:spcBef>
                <a:spcPts val="400"/>
              </a:spcBef>
              <a:spcAft>
                <a:spcPts val="0"/>
              </a:spcAft>
              <a:buNone/>
            </a:pPr>
            <a:r>
              <a:rPr lang="en-US" sz="2400" dirty="0">
                <a:highlight>
                  <a:schemeClr val="lt1"/>
                </a:highlight>
              </a:rPr>
              <a:t>The system will be able to generate a report to summarize all records including blood    donation, blood requests and blood stock for the administrator. </a:t>
            </a:r>
            <a:endParaRPr sz="2400" dirty="0">
              <a:highlight>
                <a:schemeClr val="lt1"/>
              </a:highlight>
            </a:endParaRPr>
          </a:p>
        </p:txBody>
      </p:sp>
      <p:sp>
        <p:nvSpPr>
          <p:cNvPr id="134" name="Google Shape;134;g15ad1cb75b5_0_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35" name="Google Shape;135;g15ad1cb75b5_0_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36" name="Google Shape;136;g15ad1cb75b5_0_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142" name="Google Shape;1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43" name="Google Shape;143;p5"/>
          <p:cNvSpPr txBox="1">
            <a:spLocks noGrp="1"/>
          </p:cNvSpPr>
          <p:nvPr>
            <p:ph type="title"/>
          </p:nvPr>
        </p:nvSpPr>
        <p:spPr>
          <a:xfrm>
            <a:off x="993188" y="174478"/>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u="sng">
                <a:solidFill>
                  <a:schemeClr val="dk1"/>
                </a:solidFill>
              </a:rPr>
              <a:t>Tech Stack</a:t>
            </a:r>
            <a:endParaRPr sz="3200" u="sng">
              <a:solidFill>
                <a:schemeClr val="dk1"/>
              </a:solidFill>
            </a:endParaRPr>
          </a:p>
        </p:txBody>
      </p:sp>
      <p:sp>
        <p:nvSpPr>
          <p:cNvPr id="144" name="Google Shape;14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45" name="Google Shape;145;p5"/>
          <p:cNvSpPr/>
          <p:nvPr/>
        </p:nvSpPr>
        <p:spPr>
          <a:xfrm>
            <a:off x="1049018" y="1500174"/>
            <a:ext cx="6096000" cy="3416400"/>
          </a:xfrm>
          <a:prstGeom prst="rect">
            <a:avLst/>
          </a:prstGeom>
          <a:noFill/>
          <a:ln>
            <a:noFill/>
          </a:ln>
        </p:spPr>
        <p:txBody>
          <a:bodyPr spcFirstLastPara="1" wrap="square" lIns="91425" tIns="45700" rIns="91425" bIns="45700" anchor="t" anchorCtr="0">
            <a:spAutoFit/>
          </a:bodyPr>
          <a:lstStyle/>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Python</a:t>
            </a:r>
            <a:endParaRPr sz="2400" b="0" i="0" u="none" strike="noStrike" cap="none" dirty="0">
              <a:solidFill>
                <a:srgbClr val="000000"/>
              </a:solidFill>
              <a:latin typeface="Times New Roman"/>
              <a:ea typeface="Times New Roman"/>
              <a:cs typeface="Times New Roman"/>
              <a:sym typeface="Times New Roman"/>
            </a:endParaRPr>
          </a:p>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Django</a:t>
            </a:r>
            <a:endParaRPr sz="2400" b="0" i="0" u="none" strike="noStrike" cap="none" dirty="0">
              <a:solidFill>
                <a:srgbClr val="000000"/>
              </a:solidFill>
              <a:latin typeface="Times New Roman"/>
              <a:ea typeface="Times New Roman"/>
              <a:cs typeface="Times New Roman"/>
              <a:sym typeface="Times New Roman"/>
            </a:endParaRPr>
          </a:p>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SQLITE Database.</a:t>
            </a:r>
            <a:endParaRPr sz="2400" b="0" i="0" u="none" strike="noStrike" cap="none" dirty="0">
              <a:solidFill>
                <a:srgbClr val="000000"/>
              </a:solidFill>
              <a:latin typeface="Times New Roman"/>
              <a:ea typeface="Times New Roman"/>
              <a:cs typeface="Times New Roman"/>
              <a:sym typeface="Times New Roman"/>
            </a:endParaRPr>
          </a:p>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HTML and CSS</a:t>
            </a:r>
            <a:endParaRPr sz="2400" b="0" i="0" u="none" strike="noStrike" cap="none" dirty="0">
              <a:solidFill>
                <a:srgbClr val="000000"/>
              </a:solidFill>
              <a:latin typeface="Times New Roman"/>
              <a:ea typeface="Times New Roman"/>
              <a:cs typeface="Times New Roman"/>
              <a:sym typeface="Times New Roman"/>
            </a:endParaRPr>
          </a:p>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JavaScript</a:t>
            </a:r>
            <a:endParaRPr sz="2400" b="0" i="0" u="none" strike="noStrike" cap="none" dirty="0">
              <a:solidFill>
                <a:srgbClr val="000000"/>
              </a:solidFill>
              <a:latin typeface="Times New Roman"/>
              <a:ea typeface="Times New Roman"/>
              <a:cs typeface="Times New Roman"/>
              <a:sym typeface="Times New Roman"/>
            </a:endParaRPr>
          </a:p>
          <a:p>
            <a:pPr marL="457200" marR="0" lvl="0" indent="-393700" algn="l" rtl="0">
              <a:lnSpc>
                <a:spcPct val="150000"/>
              </a:lnSpc>
              <a:spcBef>
                <a:spcPts val="0"/>
              </a:spcBef>
              <a:spcAft>
                <a:spcPts val="0"/>
              </a:spcAft>
              <a:buClr>
                <a:srgbClr val="000000"/>
              </a:buClr>
              <a:buSzPts val="2600"/>
              <a:buFont typeface="Arial"/>
              <a:buChar char="•"/>
            </a:pPr>
            <a:r>
              <a:rPr lang="en-US" sz="2400" b="0" i="0" u="none" strike="noStrike" cap="none" dirty="0">
                <a:solidFill>
                  <a:srgbClr val="000000"/>
                </a:solidFill>
                <a:latin typeface="Times New Roman"/>
                <a:ea typeface="Times New Roman"/>
                <a:cs typeface="Times New Roman"/>
                <a:sym typeface="Times New Roman"/>
              </a:rPr>
              <a:t>Bootstrap</a:t>
            </a:r>
            <a:endParaRPr sz="2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995075" y="1816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u="sng"/>
              <a:t>Features</a:t>
            </a:r>
            <a:endParaRPr sz="3200" b="1" u="sng"/>
          </a:p>
        </p:txBody>
      </p:sp>
      <p:sp>
        <p:nvSpPr>
          <p:cNvPr id="151" name="Google Shape;151;p6"/>
          <p:cNvSpPr txBox="1">
            <a:spLocks noGrp="1"/>
          </p:cNvSpPr>
          <p:nvPr>
            <p:ph type="body" idx="1"/>
          </p:nvPr>
        </p:nvSpPr>
        <p:spPr>
          <a:xfrm>
            <a:off x="995075" y="1570775"/>
            <a:ext cx="10515600" cy="4351200"/>
          </a:xfrm>
          <a:prstGeom prst="rect">
            <a:avLst/>
          </a:prstGeom>
          <a:noFill/>
          <a:ln>
            <a:noFill/>
          </a:ln>
        </p:spPr>
        <p:txBody>
          <a:bodyPr spcFirstLastPara="1" wrap="square" lIns="91425" tIns="45700" rIns="91425" bIns="45700" anchor="t" anchorCtr="0">
            <a:normAutofit/>
          </a:bodyPr>
          <a:lstStyle/>
          <a:p>
            <a:pPr marL="609584" lvl="0" indent="-437845" algn="just" rtl="0">
              <a:lnSpc>
                <a:spcPct val="150000"/>
              </a:lnSpc>
              <a:spcBef>
                <a:spcPts val="0"/>
              </a:spcBef>
              <a:spcAft>
                <a:spcPts val="0"/>
              </a:spcAft>
              <a:buSzPct val="100000"/>
              <a:buFont typeface="Times New Roman"/>
              <a:buChar char="●"/>
            </a:pPr>
            <a:r>
              <a:rPr lang="en-US" sz="2400" dirty="0"/>
              <a:t>Homepage</a:t>
            </a:r>
            <a:endParaRPr sz="2400" dirty="0"/>
          </a:p>
          <a:p>
            <a:pPr marL="609585" lvl="0" indent="-437846" algn="just" rtl="0">
              <a:lnSpc>
                <a:spcPct val="150000"/>
              </a:lnSpc>
              <a:spcBef>
                <a:spcPts val="0"/>
              </a:spcBef>
              <a:spcAft>
                <a:spcPts val="0"/>
              </a:spcAft>
              <a:buSzPct val="100000"/>
              <a:buFont typeface="Times New Roman"/>
              <a:buChar char="●"/>
            </a:pPr>
            <a:r>
              <a:rPr lang="en-US" sz="2400" dirty="0"/>
              <a:t>Admin Panel</a:t>
            </a:r>
            <a:endParaRPr sz="2400" dirty="0"/>
          </a:p>
          <a:p>
            <a:pPr marL="609585" lvl="0" indent="-437846" algn="just" rtl="0">
              <a:lnSpc>
                <a:spcPct val="150000"/>
              </a:lnSpc>
              <a:spcBef>
                <a:spcPts val="133"/>
              </a:spcBef>
              <a:spcAft>
                <a:spcPts val="0"/>
              </a:spcAft>
              <a:buSzPct val="100000"/>
              <a:buFont typeface="Times New Roman"/>
              <a:buChar char="●"/>
            </a:pPr>
            <a:r>
              <a:rPr lang="en-US" sz="2400" dirty="0" err="1"/>
              <a:t>Donar’s</a:t>
            </a:r>
            <a:r>
              <a:rPr lang="en-US" sz="2400" dirty="0"/>
              <a:t> Panel/Donate blood</a:t>
            </a:r>
            <a:endParaRPr sz="2400" dirty="0"/>
          </a:p>
          <a:p>
            <a:pPr marL="609584" lvl="0" indent="-437845" algn="l" rtl="0">
              <a:lnSpc>
                <a:spcPct val="150000"/>
              </a:lnSpc>
              <a:spcBef>
                <a:spcPts val="133"/>
              </a:spcBef>
              <a:spcAft>
                <a:spcPts val="0"/>
              </a:spcAft>
              <a:buSzPct val="100000"/>
              <a:buFont typeface="Times New Roman"/>
              <a:buChar char="●"/>
            </a:pPr>
            <a:r>
              <a:rPr lang="en-US" sz="2400" dirty="0"/>
              <a:t>Blood Request</a:t>
            </a:r>
            <a:endParaRPr sz="2400" dirty="0"/>
          </a:p>
          <a:p>
            <a:pPr marL="609584" lvl="0" indent="-437845" algn="l" rtl="0">
              <a:lnSpc>
                <a:spcPct val="150000"/>
              </a:lnSpc>
              <a:spcBef>
                <a:spcPts val="0"/>
              </a:spcBef>
              <a:spcAft>
                <a:spcPts val="0"/>
              </a:spcAft>
              <a:buSzPct val="100000"/>
              <a:buFont typeface="Times New Roman"/>
              <a:buChar char="●"/>
            </a:pPr>
            <a:r>
              <a:rPr lang="en-US" sz="2400" dirty="0"/>
              <a:t>Donor Registration</a:t>
            </a:r>
            <a:endParaRPr sz="2400" dirty="0"/>
          </a:p>
          <a:p>
            <a:pPr marL="609585" lvl="0" indent="-437846" algn="just" rtl="0">
              <a:lnSpc>
                <a:spcPct val="150000"/>
              </a:lnSpc>
              <a:spcBef>
                <a:spcPts val="0"/>
              </a:spcBef>
              <a:spcAft>
                <a:spcPts val="0"/>
              </a:spcAft>
              <a:buSzPct val="100000"/>
              <a:buFont typeface="Times New Roman"/>
              <a:buChar char="●"/>
            </a:pPr>
            <a:r>
              <a:rPr lang="en-US" sz="2400" dirty="0"/>
              <a:t>Blood Request Management</a:t>
            </a:r>
            <a:endParaRPr sz="2400" dirty="0"/>
          </a:p>
          <a:p>
            <a:pPr marL="0" lvl="0" indent="0" algn="l" rtl="0">
              <a:lnSpc>
                <a:spcPct val="190000"/>
              </a:lnSpc>
              <a:spcBef>
                <a:spcPts val="133"/>
              </a:spcBef>
              <a:spcAft>
                <a:spcPts val="0"/>
              </a:spcAft>
              <a:buSzPct val="64285"/>
              <a:buNone/>
            </a:pPr>
            <a:endParaRPr sz="2400" dirty="0"/>
          </a:p>
          <a:p>
            <a:pPr marL="457200" lvl="0" indent="-228600" algn="l" rtl="0">
              <a:lnSpc>
                <a:spcPct val="90000"/>
              </a:lnSpc>
              <a:spcBef>
                <a:spcPts val="2600"/>
              </a:spcBef>
              <a:spcAft>
                <a:spcPts val="0"/>
              </a:spcAft>
              <a:buClr>
                <a:schemeClr val="dk1"/>
              </a:buClr>
              <a:buSzPct val="64285"/>
              <a:buNone/>
            </a:pPr>
            <a:endParaRPr sz="2400" dirty="0"/>
          </a:p>
        </p:txBody>
      </p:sp>
      <p:sp>
        <p:nvSpPr>
          <p:cNvPr id="152" name="Google Shape;152;p6"/>
          <p:cNvSpPr txBox="1">
            <a:spLocks noGrp="1"/>
          </p:cNvSpPr>
          <p:nvPr>
            <p:ph type="dt" idx="10"/>
          </p:nvPr>
        </p:nvSpPr>
        <p:spPr>
          <a:xfrm>
            <a:off x="838200" y="6356363"/>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13/09/2022</a:t>
            </a:r>
            <a:endParaRPr/>
          </a:p>
        </p:txBody>
      </p:sp>
      <p:sp>
        <p:nvSpPr>
          <p:cNvPr id="153" name="Google Shape;15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Blood Bank Management</a:t>
            </a:r>
            <a:endParaRPr/>
          </a:p>
        </p:txBody>
      </p:sp>
      <p:sp>
        <p:nvSpPr>
          <p:cNvPr id="154" name="Google Shape;15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742</Words>
  <Application>Microsoft Office PowerPoint</Application>
  <PresentationFormat>Widescreen</PresentationFormat>
  <Paragraphs>139</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Office Theme</vt:lpstr>
      <vt:lpstr>PowerPoint Presentation</vt:lpstr>
      <vt:lpstr>  Table of Contents</vt:lpstr>
      <vt:lpstr>Problem Statement</vt:lpstr>
      <vt:lpstr>Problem Statement</vt:lpstr>
      <vt:lpstr>Solution </vt:lpstr>
      <vt:lpstr>Scope of the Project</vt:lpstr>
      <vt:lpstr>Scope of the Project</vt:lpstr>
      <vt:lpstr>Tech Stack</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bhanu</cp:lastModifiedBy>
  <cp:revision>3</cp:revision>
  <dcterms:modified xsi:type="dcterms:W3CDTF">2022-09-18T17:09:04Z</dcterms:modified>
</cp:coreProperties>
</file>